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350" r:id="rId2"/>
    <p:sldId id="370" r:id="rId3"/>
    <p:sldId id="365" r:id="rId4"/>
    <p:sldId id="303" r:id="rId5"/>
    <p:sldId id="427" r:id="rId6"/>
    <p:sldId id="775" r:id="rId7"/>
    <p:sldId id="686" r:id="rId8"/>
    <p:sldId id="479" r:id="rId9"/>
    <p:sldId id="692" r:id="rId10"/>
    <p:sldId id="451" r:id="rId11"/>
    <p:sldId id="471" r:id="rId12"/>
    <p:sldId id="329" r:id="rId13"/>
    <p:sldId id="454" r:id="rId14"/>
    <p:sldId id="371" r:id="rId15"/>
    <p:sldId id="776" r:id="rId16"/>
    <p:sldId id="777" r:id="rId17"/>
    <p:sldId id="456" r:id="rId18"/>
    <p:sldId id="474" r:id="rId19"/>
    <p:sldId id="475" r:id="rId20"/>
    <p:sldId id="477" r:id="rId21"/>
    <p:sldId id="374" r:id="rId22"/>
    <p:sldId id="381" r:id="rId23"/>
    <p:sldId id="457" r:id="rId24"/>
    <p:sldId id="458" r:id="rId25"/>
    <p:sldId id="453" r:id="rId26"/>
    <p:sldId id="380" r:id="rId27"/>
    <p:sldId id="379" r:id="rId28"/>
    <p:sldId id="382" r:id="rId29"/>
    <p:sldId id="460" r:id="rId30"/>
    <p:sldId id="459" r:id="rId31"/>
    <p:sldId id="376" r:id="rId32"/>
    <p:sldId id="462" r:id="rId33"/>
    <p:sldId id="463" r:id="rId34"/>
    <p:sldId id="465" r:id="rId35"/>
    <p:sldId id="464" r:id="rId36"/>
    <p:sldId id="466" r:id="rId37"/>
    <p:sldId id="256" r:id="rId38"/>
    <p:sldId id="338" r:id="rId39"/>
    <p:sldId id="28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p:restoredTop sz="96197"/>
  </p:normalViewPr>
  <p:slideViewPr>
    <p:cSldViewPr snapToGrid="0">
      <p:cViewPr varScale="1">
        <p:scale>
          <a:sx n="122" d="100"/>
          <a:sy n="122" d="100"/>
        </p:scale>
        <p:origin x="736"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odiel/Documents/Boston%20lab/nitrate/Transgenic%20LUC/nitrate%20sensor/paper/Copy%20of%202020.10.11%20Col-0_nlp67-1_nlps%20Nitrate%20Free%20mutant%20site-for%20slidesnlp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odiel/Documents/Boston%20lab/nitrate/Transgenic%20LUC/nitrate%20sensor/LUC%20acitivty/20210418-hek293nlp7excell.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Sheet1!$I$59</c:f>
              <c:strCache>
                <c:ptCount val="1"/>
                <c:pt idx="0">
                  <c:v>KCl</c:v>
                </c:pt>
              </c:strCache>
            </c:strRef>
          </c:tx>
          <c:spPr>
            <a:solidFill>
              <a:schemeClr val="accent6">
                <a:lumMod val="20000"/>
                <a:lumOff val="80000"/>
              </a:schemeClr>
            </a:solidFill>
            <a:ln>
              <a:noFill/>
            </a:ln>
            <a:effectLst/>
            <a:scene3d>
              <a:camera prst="orthographicFront"/>
              <a:lightRig rig="threePt" dir="t"/>
            </a:scene3d>
            <a:sp3d>
              <a:bevelT/>
              <a:bevelB/>
            </a:sp3d>
          </c:spPr>
          <c:invertIfNegative val="0"/>
          <c:dPt>
            <c:idx val="0"/>
            <c:invertIfNegative val="0"/>
            <c:bubble3D val="0"/>
            <c:spPr>
              <a:solidFill>
                <a:schemeClr val="bg1">
                  <a:lumMod val="95000"/>
                </a:schemeClr>
              </a:solidFill>
              <a:ln>
                <a:solidFill>
                  <a:schemeClr val="bg1">
                    <a:lumMod val="95000"/>
                  </a:schemeClr>
                </a:solidFill>
              </a:ln>
              <a:effectLst/>
              <a:scene3d>
                <a:camera prst="orthographicFront"/>
                <a:lightRig rig="threePt" dir="t"/>
              </a:scene3d>
              <a:sp3d>
                <a:bevelT/>
                <a:bevelB/>
              </a:sp3d>
            </c:spPr>
            <c:extLst>
              <c:ext xmlns:c16="http://schemas.microsoft.com/office/drawing/2014/chart" uri="{C3380CC4-5D6E-409C-BE32-E72D297353CC}">
                <c16:uniqueId val="{00000001-1407-E845-B014-DA6D9C648AFD}"/>
              </c:ext>
            </c:extLst>
          </c:dPt>
          <c:errBars>
            <c:errBarType val="plus"/>
            <c:errValType val="cust"/>
            <c:noEndCap val="0"/>
            <c:plus>
              <c:numRef>
                <c:f>Sheet1!$K$60:$K$61</c:f>
                <c:numCache>
                  <c:formatCode>General</c:formatCode>
                  <c:ptCount val="2"/>
                  <c:pt idx="0">
                    <c:v>0.11432183627405049</c:v>
                  </c:pt>
                  <c:pt idx="1">
                    <c:v>5.155027086413471E-2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numRef>
              <c:f>Sheet1!$H$60:$H$61</c:f>
              <c:numCache>
                <c:formatCode>General</c:formatCode>
                <c:ptCount val="2"/>
              </c:numCache>
            </c:numRef>
          </c:cat>
          <c:val>
            <c:numRef>
              <c:f>Sheet1!$I$60:$I$61</c:f>
              <c:numCache>
                <c:formatCode>General</c:formatCode>
                <c:ptCount val="2"/>
                <c:pt idx="0">
                  <c:v>1.0939013820181458</c:v>
                </c:pt>
                <c:pt idx="1">
                  <c:v>0.86329305047061089</c:v>
                </c:pt>
              </c:numCache>
            </c:numRef>
          </c:val>
          <c:extLst>
            <c:ext xmlns:c16="http://schemas.microsoft.com/office/drawing/2014/chart" uri="{C3380CC4-5D6E-409C-BE32-E72D297353CC}">
              <c16:uniqueId val="{00000002-1407-E845-B014-DA6D9C648AFD}"/>
            </c:ext>
          </c:extLst>
        </c:ser>
        <c:ser>
          <c:idx val="1"/>
          <c:order val="1"/>
          <c:tx>
            <c:strRef>
              <c:f>Sheet1!$J$59</c:f>
              <c:strCache>
                <c:ptCount val="1"/>
                <c:pt idx="0">
                  <c:v>KNO3</c:v>
                </c:pt>
              </c:strCache>
            </c:strRef>
          </c:tx>
          <c:spPr>
            <a:solidFill>
              <a:schemeClr val="accent2"/>
            </a:solidFill>
            <a:ln>
              <a:noFill/>
            </a:ln>
            <a:effectLst/>
          </c:spPr>
          <c:invertIfNegative val="0"/>
          <c:dPt>
            <c:idx val="0"/>
            <c:invertIfNegative val="0"/>
            <c:bubble3D val="0"/>
            <c:spPr>
              <a:solidFill>
                <a:schemeClr val="bg1">
                  <a:lumMod val="50000"/>
                </a:schemeClr>
              </a:solidFill>
              <a:ln>
                <a:noFill/>
              </a:ln>
              <a:effectLst/>
              <a:scene3d>
                <a:camera prst="orthographicFront"/>
                <a:lightRig rig="threePt" dir="t"/>
              </a:scene3d>
              <a:sp3d>
                <a:bevelT/>
                <a:bevelB/>
              </a:sp3d>
            </c:spPr>
            <c:extLst>
              <c:ext xmlns:c16="http://schemas.microsoft.com/office/drawing/2014/chart" uri="{C3380CC4-5D6E-409C-BE32-E72D297353CC}">
                <c16:uniqueId val="{00000004-1407-E845-B014-DA6D9C648AFD}"/>
              </c:ext>
            </c:extLst>
          </c:dPt>
          <c:dPt>
            <c:idx val="1"/>
            <c:invertIfNegative val="0"/>
            <c:bubble3D val="0"/>
            <c:spPr>
              <a:solidFill>
                <a:schemeClr val="accent6">
                  <a:lumMod val="40000"/>
                  <a:lumOff val="60000"/>
                </a:schemeClr>
              </a:solidFill>
              <a:ln>
                <a:noFill/>
              </a:ln>
              <a:effectLst/>
              <a:scene3d>
                <a:camera prst="orthographicFront"/>
                <a:lightRig rig="threePt" dir="t"/>
              </a:scene3d>
              <a:sp3d>
                <a:bevelT/>
                <a:bevelB/>
              </a:sp3d>
            </c:spPr>
            <c:extLst>
              <c:ext xmlns:c16="http://schemas.microsoft.com/office/drawing/2014/chart" uri="{C3380CC4-5D6E-409C-BE32-E72D297353CC}">
                <c16:uniqueId val="{00000006-1407-E845-B014-DA6D9C648AFD}"/>
              </c:ext>
            </c:extLst>
          </c:dPt>
          <c:errBars>
            <c:errBarType val="plus"/>
            <c:errValType val="cust"/>
            <c:noEndCap val="0"/>
            <c:plus>
              <c:numRef>
                <c:f>Sheet1!$L$60:$L$61</c:f>
                <c:numCache>
                  <c:formatCode>General</c:formatCode>
                  <c:ptCount val="2"/>
                  <c:pt idx="0">
                    <c:v>0.29174951185683851</c:v>
                  </c:pt>
                  <c:pt idx="1">
                    <c:v>0.19960502449299419</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numRef>
              <c:f>Sheet1!$H$60:$H$61</c:f>
              <c:numCache>
                <c:formatCode>General</c:formatCode>
                <c:ptCount val="2"/>
              </c:numCache>
            </c:numRef>
          </c:cat>
          <c:val>
            <c:numRef>
              <c:f>Sheet1!$J$60:$J$61</c:f>
              <c:numCache>
                <c:formatCode>General</c:formatCode>
                <c:ptCount val="2"/>
                <c:pt idx="0">
                  <c:v>0.71091862059500344</c:v>
                </c:pt>
                <c:pt idx="1">
                  <c:v>5.3817674175085282</c:v>
                </c:pt>
              </c:numCache>
            </c:numRef>
          </c:val>
          <c:extLst>
            <c:ext xmlns:c16="http://schemas.microsoft.com/office/drawing/2014/chart" uri="{C3380CC4-5D6E-409C-BE32-E72D297353CC}">
              <c16:uniqueId val="{00000007-1407-E845-B014-DA6D9C648AFD}"/>
            </c:ext>
          </c:extLst>
        </c:ser>
        <c:dLbls>
          <c:showLegendKey val="0"/>
          <c:showVal val="0"/>
          <c:showCatName val="0"/>
          <c:showSerName val="0"/>
          <c:showPercent val="0"/>
          <c:showBubbleSize val="0"/>
        </c:dLbls>
        <c:gapWidth val="219"/>
        <c:overlap val="-27"/>
        <c:axId val="115093967"/>
        <c:axId val="115095615"/>
      </c:barChart>
      <c:catAx>
        <c:axId val="115093967"/>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095615"/>
        <c:crosses val="autoZero"/>
        <c:auto val="1"/>
        <c:lblAlgn val="ctr"/>
        <c:lblOffset val="100"/>
        <c:noMultiLvlLbl val="0"/>
      </c:catAx>
      <c:valAx>
        <c:axId val="115095615"/>
        <c:scaling>
          <c:orientation val="minMax"/>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5093967"/>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Sheet1!$K$17</c:f>
              <c:strCache>
                <c:ptCount val="1"/>
                <c:pt idx="0">
                  <c:v>KCl</c:v>
                </c:pt>
              </c:strCache>
            </c:strRef>
          </c:tx>
          <c:spPr>
            <a:solidFill>
              <a:schemeClr val="accent3">
                <a:shade val="76000"/>
              </a:schemeClr>
            </a:solidFill>
            <a:ln>
              <a:solidFill>
                <a:schemeClr val="tx1"/>
              </a:solidFill>
            </a:ln>
            <a:effectLst/>
          </c:spPr>
          <c:invertIfNegative val="0"/>
          <c:dPt>
            <c:idx val="0"/>
            <c:invertIfNegative val="0"/>
            <c:bubble3D val="0"/>
            <c:spPr>
              <a:solidFill>
                <a:schemeClr val="bg1">
                  <a:lumMod val="95000"/>
                </a:schemeClr>
              </a:solidFill>
              <a:ln>
                <a:solidFill>
                  <a:schemeClr val="tx1"/>
                </a:solidFill>
              </a:ln>
              <a:effectLst/>
              <a:scene3d>
                <a:camera prst="orthographicFront"/>
                <a:lightRig rig="threePt" dir="t"/>
              </a:scene3d>
              <a:sp3d>
                <a:bevelT/>
                <a:bevelB/>
              </a:sp3d>
            </c:spPr>
            <c:extLst>
              <c:ext xmlns:c16="http://schemas.microsoft.com/office/drawing/2014/chart" uri="{C3380CC4-5D6E-409C-BE32-E72D297353CC}">
                <c16:uniqueId val="{00000001-4F62-784E-B1C0-7C5D784A239D}"/>
              </c:ext>
            </c:extLst>
          </c:dPt>
          <c:dPt>
            <c:idx val="1"/>
            <c:invertIfNegative val="0"/>
            <c:bubble3D val="0"/>
            <c:spPr>
              <a:solidFill>
                <a:schemeClr val="accent6">
                  <a:lumMod val="20000"/>
                  <a:lumOff val="80000"/>
                </a:schemeClr>
              </a:solidFill>
              <a:ln>
                <a:solidFill>
                  <a:schemeClr val="tx1"/>
                </a:solidFill>
              </a:ln>
              <a:effectLst/>
              <a:scene3d>
                <a:camera prst="orthographicFront"/>
                <a:lightRig rig="threePt" dir="t"/>
              </a:scene3d>
              <a:sp3d>
                <a:bevelT/>
                <a:bevelB/>
              </a:sp3d>
            </c:spPr>
            <c:extLst>
              <c:ext xmlns:c16="http://schemas.microsoft.com/office/drawing/2014/chart" uri="{C3380CC4-5D6E-409C-BE32-E72D297353CC}">
                <c16:uniqueId val="{00000003-4F62-784E-B1C0-7C5D784A239D}"/>
              </c:ext>
            </c:extLst>
          </c:dPt>
          <c:errBars>
            <c:errBarType val="plus"/>
            <c:errValType val="cust"/>
            <c:noEndCap val="0"/>
            <c:plus>
              <c:numRef>
                <c:f>Sheet1!$N$18:$N$19</c:f>
                <c:numCache>
                  <c:formatCode>General</c:formatCode>
                  <c:ptCount val="2"/>
                  <c:pt idx="0">
                    <c:v>7.1576838347773113E-3</c:v>
                  </c:pt>
                  <c:pt idx="1">
                    <c:v>6.297060456336756E-2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Sheet1!$J$18:$J$19</c:f>
              <c:strCache>
                <c:ptCount val="2"/>
                <c:pt idx="0">
                  <c:v>Ctl</c:v>
                </c:pt>
                <c:pt idx="1">
                  <c:v>Ctl+NLP7</c:v>
                </c:pt>
              </c:strCache>
            </c:strRef>
          </c:cat>
          <c:val>
            <c:numRef>
              <c:f>Sheet1!$K$18:$K$19</c:f>
              <c:numCache>
                <c:formatCode>General</c:formatCode>
                <c:ptCount val="2"/>
                <c:pt idx="0">
                  <c:v>1.000011887075122</c:v>
                </c:pt>
                <c:pt idx="1">
                  <c:v>1.2195033025070285</c:v>
                </c:pt>
              </c:numCache>
            </c:numRef>
          </c:val>
          <c:extLst>
            <c:ext xmlns:c16="http://schemas.microsoft.com/office/drawing/2014/chart" uri="{C3380CC4-5D6E-409C-BE32-E72D297353CC}">
              <c16:uniqueId val="{00000004-4F62-784E-B1C0-7C5D784A239D}"/>
            </c:ext>
          </c:extLst>
        </c:ser>
        <c:ser>
          <c:idx val="1"/>
          <c:order val="1"/>
          <c:tx>
            <c:strRef>
              <c:f>Sheet1!$L$17</c:f>
              <c:strCache>
                <c:ptCount val="1"/>
                <c:pt idx="0">
                  <c:v>KNO3</c:v>
                </c:pt>
              </c:strCache>
            </c:strRef>
          </c:tx>
          <c:spPr>
            <a:solidFill>
              <a:schemeClr val="accent6">
                <a:lumMod val="60000"/>
                <a:lumOff val="40000"/>
              </a:schemeClr>
            </a:solidFill>
            <a:ln>
              <a:noFill/>
            </a:ln>
            <a:effectLst/>
            <a:scene3d>
              <a:camera prst="orthographicFront"/>
              <a:lightRig rig="threePt" dir="t"/>
            </a:scene3d>
            <a:sp3d>
              <a:bevelT/>
              <a:bevelB/>
            </a:sp3d>
          </c:spPr>
          <c:invertIfNegative val="0"/>
          <c:dPt>
            <c:idx val="0"/>
            <c:invertIfNegative val="0"/>
            <c:bubble3D val="0"/>
            <c:spPr>
              <a:solidFill>
                <a:schemeClr val="bg1">
                  <a:lumMod val="65000"/>
                </a:schemeClr>
              </a:solidFill>
              <a:ln>
                <a:noFill/>
              </a:ln>
              <a:effectLst/>
              <a:scene3d>
                <a:camera prst="orthographicFront"/>
                <a:lightRig rig="threePt" dir="t"/>
              </a:scene3d>
              <a:sp3d>
                <a:bevelT/>
                <a:bevelB/>
              </a:sp3d>
            </c:spPr>
            <c:extLst>
              <c:ext xmlns:c16="http://schemas.microsoft.com/office/drawing/2014/chart" uri="{C3380CC4-5D6E-409C-BE32-E72D297353CC}">
                <c16:uniqueId val="{00000006-4F62-784E-B1C0-7C5D784A239D}"/>
              </c:ext>
            </c:extLst>
          </c:dPt>
          <c:errBars>
            <c:errBarType val="plus"/>
            <c:errValType val="cust"/>
            <c:noEndCap val="0"/>
            <c:plus>
              <c:numRef>
                <c:f>Sheet1!$O$18:$O$19</c:f>
                <c:numCache>
                  <c:formatCode>General</c:formatCode>
                  <c:ptCount val="2"/>
                  <c:pt idx="0">
                    <c:v>7.3333380000600426E-2</c:v>
                  </c:pt>
                  <c:pt idx="1">
                    <c:v>0.24802613215972533</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Sheet1!$J$18:$J$19</c:f>
              <c:strCache>
                <c:ptCount val="2"/>
                <c:pt idx="0">
                  <c:v>Ctl</c:v>
                </c:pt>
                <c:pt idx="1">
                  <c:v>Ctl+NLP7</c:v>
                </c:pt>
              </c:strCache>
            </c:strRef>
          </c:cat>
          <c:val>
            <c:numRef>
              <c:f>Sheet1!$L$18:$L$19</c:f>
              <c:numCache>
                <c:formatCode>General</c:formatCode>
                <c:ptCount val="2"/>
                <c:pt idx="0">
                  <c:v>1.2086370584025636</c:v>
                </c:pt>
                <c:pt idx="1">
                  <c:v>4.1216198628882967</c:v>
                </c:pt>
              </c:numCache>
            </c:numRef>
          </c:val>
          <c:extLst>
            <c:ext xmlns:c16="http://schemas.microsoft.com/office/drawing/2014/chart" uri="{C3380CC4-5D6E-409C-BE32-E72D297353CC}">
              <c16:uniqueId val="{00000007-4F62-784E-B1C0-7C5D784A239D}"/>
            </c:ext>
          </c:extLst>
        </c:ser>
        <c:dLbls>
          <c:showLegendKey val="0"/>
          <c:showVal val="0"/>
          <c:showCatName val="0"/>
          <c:showSerName val="0"/>
          <c:showPercent val="0"/>
          <c:showBubbleSize val="0"/>
        </c:dLbls>
        <c:gapWidth val="219"/>
        <c:overlap val="-27"/>
        <c:axId val="1421403584"/>
        <c:axId val="1472905360"/>
      </c:barChart>
      <c:catAx>
        <c:axId val="142140358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72905360"/>
        <c:crosses val="autoZero"/>
        <c:auto val="1"/>
        <c:lblAlgn val="ctr"/>
        <c:lblOffset val="100"/>
        <c:noMultiLvlLbl val="0"/>
      </c:catAx>
      <c:valAx>
        <c:axId val="1472905360"/>
        <c:scaling>
          <c:orientation val="minMax"/>
          <c:max val="4.5"/>
          <c:min val="0"/>
        </c:scaling>
        <c:delete val="0"/>
        <c:axPos val="l"/>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21403584"/>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5920C7-638F-5B4F-9863-C46E02C3B471}" type="datetimeFigureOut">
              <a:rPr lang="en-US" smtClean="0"/>
              <a:t>4/6/24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9FD228-DCD9-BF4F-B151-EA3FAA3C04BE}" type="slidenum">
              <a:rPr lang="en-US" smtClean="0"/>
              <a:t>‹#›</a:t>
            </a:fld>
            <a:endParaRPr lang="en-US"/>
          </a:p>
        </p:txBody>
      </p:sp>
    </p:spTree>
    <p:extLst>
      <p:ext uri="{BB962C8B-B14F-4D97-AF65-F5344CB8AC3E}">
        <p14:creationId xmlns:p14="http://schemas.microsoft.com/office/powerpoint/2010/main" val="1986824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My research is mainly focused on nitrate signaling. Today I would like to share with you our finding that we discovered  the  Ca signal in nitrate signaling and we have generated calcium </a:t>
            </a:r>
            <a:r>
              <a:rPr lang="en-US" dirty="0" err="1"/>
              <a:t>rationmetric</a:t>
            </a:r>
            <a:r>
              <a:rPr lang="en-US" dirty="0"/>
              <a:t> sensors for detecting nitrate &amp; ABA-triggered ca2+ dynamics in Arabidopsis.</a:t>
            </a:r>
          </a:p>
        </p:txBody>
      </p:sp>
      <p:sp>
        <p:nvSpPr>
          <p:cNvPr id="4" name="Slide Number Placeholder 3"/>
          <p:cNvSpPr>
            <a:spLocks noGrp="1"/>
          </p:cNvSpPr>
          <p:nvPr>
            <p:ph type="sldNum" sz="quarter" idx="10"/>
          </p:nvPr>
        </p:nvSpPr>
        <p:spPr/>
        <p:txBody>
          <a:bodyPr/>
          <a:lstStyle/>
          <a:p>
            <a:fld id="{2B01D356-E879-4B48-A2E8-FDB5E3572B16}" type="slidenum">
              <a:rPr lang="en-US" smtClean="0"/>
              <a:pPr/>
              <a:t>1</a:t>
            </a:fld>
            <a:endParaRPr lang="en-US"/>
          </a:p>
        </p:txBody>
      </p:sp>
    </p:spTree>
    <p:extLst>
      <p:ext uri="{BB962C8B-B14F-4D97-AF65-F5344CB8AC3E}">
        <p14:creationId xmlns:p14="http://schemas.microsoft.com/office/powerpoint/2010/main" val="530350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the past two decades,</a:t>
            </a:r>
            <a:r>
              <a:rPr lang="en-US" baseline="0" dirty="0"/>
              <a:t> structure genes involved in nitrate assimilation pathway have been well-studied. However, little is know how does cell sense nitrate and which components are involved in nitrate signaling to turn on nitrate responsive genes expression or modulated plant growth. In order to unveil nitrate signaling, I used functional </a:t>
            </a:r>
            <a:r>
              <a:rPr lang="en-US" baseline="0" dirty="0" err="1"/>
              <a:t>genectics</a:t>
            </a:r>
            <a:r>
              <a:rPr lang="en-US" baseline="0" dirty="0"/>
              <a:t> </a:t>
            </a:r>
            <a:r>
              <a:rPr lang="en-US" baseline="0" dirty="0" err="1"/>
              <a:t>intergrate</a:t>
            </a:r>
            <a:r>
              <a:rPr lang="en-US" baseline="0" dirty="0"/>
              <a:t> genetic approach to explore the components involved in nitrate signaling. </a:t>
            </a:r>
            <a:endParaRPr lang="en-US" dirty="0"/>
          </a:p>
        </p:txBody>
      </p:sp>
      <p:sp>
        <p:nvSpPr>
          <p:cNvPr id="4" name="Slide Number Placeholder 3"/>
          <p:cNvSpPr>
            <a:spLocks noGrp="1"/>
          </p:cNvSpPr>
          <p:nvPr>
            <p:ph type="sldNum" sz="quarter" idx="10"/>
          </p:nvPr>
        </p:nvSpPr>
        <p:spPr/>
        <p:txBody>
          <a:bodyPr/>
          <a:lstStyle/>
          <a:p>
            <a:fld id="{2B01D356-E879-4B48-A2E8-FDB5E3572B16}" type="slidenum">
              <a:rPr lang="en-US" smtClean="0"/>
              <a:pPr/>
              <a:t>3</a:t>
            </a:fld>
            <a:endParaRPr lang="en-US" dirty="0"/>
          </a:p>
        </p:txBody>
      </p:sp>
    </p:spTree>
    <p:extLst>
      <p:ext uri="{BB962C8B-B14F-4D97-AF65-F5344CB8AC3E}">
        <p14:creationId xmlns:p14="http://schemas.microsoft.com/office/powerpoint/2010/main" val="4110677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Little is know about the molecular mechanism</a:t>
            </a:r>
            <a:r>
              <a:rPr lang="en-US" baseline="0" dirty="0"/>
              <a:t> in nitrate signaling.</a:t>
            </a:r>
            <a:endParaRPr lang="en-US" dirty="0"/>
          </a:p>
        </p:txBody>
      </p:sp>
      <p:sp>
        <p:nvSpPr>
          <p:cNvPr id="4" name="Slide Number Placeholder 3"/>
          <p:cNvSpPr>
            <a:spLocks noGrp="1"/>
          </p:cNvSpPr>
          <p:nvPr>
            <p:ph type="sldNum" sz="quarter" idx="10"/>
          </p:nvPr>
        </p:nvSpPr>
        <p:spPr/>
        <p:txBody>
          <a:bodyPr/>
          <a:lstStyle/>
          <a:p>
            <a:fld id="{2B01D356-E879-4B48-A2E8-FDB5E3572B16}"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Genetics, transgenic,</a:t>
            </a:r>
            <a:r>
              <a:rPr lang="en-US" baseline="0" dirty="0"/>
              <a:t> genomics and systems biology in the past three decades.  Primary signaling </a:t>
            </a:r>
            <a:r>
              <a:rPr lang="en-US" baseline="0" dirty="0" err="1"/>
              <a:t>transceptor</a:t>
            </a:r>
            <a:r>
              <a:rPr lang="en-US" baseline="0" dirty="0"/>
              <a:t> NRT1.1/NPF6.3, CHL1, </a:t>
            </a:r>
            <a:endParaRPr lang="en-US" dirty="0"/>
          </a:p>
          <a:p>
            <a:r>
              <a:rPr lang="en-US" dirty="0"/>
              <a:t>Transporters, </a:t>
            </a:r>
            <a:r>
              <a:rPr lang="en-US" dirty="0" err="1"/>
              <a:t>transceptor</a:t>
            </a:r>
            <a:r>
              <a:rPr lang="en-US" baseline="0" dirty="0"/>
              <a:t> &amp; TFs systems biology, </a:t>
            </a:r>
            <a:r>
              <a:rPr lang="en-US" baseline="0" dirty="0" err="1"/>
              <a:t>auquorin</a:t>
            </a:r>
            <a:r>
              <a:rPr lang="en-US" baseline="0" dirty="0"/>
              <a:t>, chameleon, synthetic calcium indicator, not CIPKs</a:t>
            </a:r>
            <a:endParaRPr lang="en-US" dirty="0"/>
          </a:p>
          <a:p>
            <a:r>
              <a:rPr lang="en-US" dirty="0"/>
              <a:t>Here</a:t>
            </a:r>
            <a:r>
              <a:rPr lang="en-US" baseline="0" dirty="0"/>
              <a:t> is the movie that shows nitrate induces calcium concentration change in cell. Nitrate induce calcium concentration change after 1 min induction and reach a peak at around 4 </a:t>
            </a:r>
            <a:r>
              <a:rPr lang="en-US" baseline="0" dirty="0" err="1"/>
              <a:t>mins</a:t>
            </a:r>
            <a:r>
              <a:rPr lang="en-US" baseline="0" dirty="0"/>
              <a:t> and then gradually decreasing. This fluorescence increasing can be blocked by the calcium </a:t>
            </a:r>
            <a:r>
              <a:rPr lang="en-US" baseline="0" dirty="0" err="1"/>
              <a:t>chelator</a:t>
            </a:r>
            <a:r>
              <a:rPr lang="en-US" baseline="0" dirty="0"/>
              <a:t> EGTA indicates this is a real calcium signaling. We also test another nitrogen source, ammonium, and different from nitrate, ammonium does not stimulate calcium concentration change. We also generated a transgenic line harboring this GCAMP6s. Similarly,  nitrate induced calcium concentration changes in leaf mesophyll cell.    </a:t>
            </a:r>
            <a:endParaRPr lang="en-US" dirty="0"/>
          </a:p>
        </p:txBody>
      </p:sp>
      <p:sp>
        <p:nvSpPr>
          <p:cNvPr id="4" name="Slide Number Placeholder 3"/>
          <p:cNvSpPr>
            <a:spLocks noGrp="1"/>
          </p:cNvSpPr>
          <p:nvPr>
            <p:ph type="sldNum" sz="quarter" idx="10"/>
          </p:nvPr>
        </p:nvSpPr>
        <p:spPr/>
        <p:txBody>
          <a:bodyPr/>
          <a:lstStyle/>
          <a:p>
            <a:fld id="{5C751DB6-52B0-4855-81EE-34446E824F62}" type="slidenum">
              <a:rPr lang="en-US" smtClean="0"/>
              <a:t>6</a:t>
            </a:fld>
            <a:endParaRPr lang="en-US"/>
          </a:p>
        </p:txBody>
      </p:sp>
    </p:spTree>
    <p:extLst>
      <p:ext uri="{BB962C8B-B14F-4D97-AF65-F5344CB8AC3E}">
        <p14:creationId xmlns:p14="http://schemas.microsoft.com/office/powerpoint/2010/main" val="265421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a:t>
            </a:r>
            <a:r>
              <a:rPr lang="en-US" baseline="0" dirty="0"/>
              <a:t> Go back to calcium. There are two type of calcium sensor protein kinases. First one is CIPK. This CIPK can not sense calcium. It needs to interact with a calcium sensor  CBL. When Calcium bind to </a:t>
            </a:r>
            <a:r>
              <a:rPr lang="en-US" baseline="0" dirty="0" err="1"/>
              <a:t>ef</a:t>
            </a:r>
            <a:r>
              <a:rPr lang="en-US" baseline="0" dirty="0"/>
              <a:t> hand calcium binding domain it will interact with CIPK and activate its </a:t>
            </a:r>
            <a:r>
              <a:rPr lang="en-US" baseline="0" dirty="0" err="1"/>
              <a:t>kinase</a:t>
            </a:r>
            <a:r>
              <a:rPr lang="en-US" baseline="0" dirty="0"/>
              <a:t> activity. Another one is CPK. This protein </a:t>
            </a:r>
            <a:r>
              <a:rPr lang="en-US" baseline="0" dirty="0" err="1"/>
              <a:t>kinase</a:t>
            </a:r>
            <a:r>
              <a:rPr lang="en-US" baseline="0" dirty="0"/>
              <a:t> has a </a:t>
            </a:r>
            <a:r>
              <a:rPr lang="en-US" baseline="0" dirty="0" err="1"/>
              <a:t>camodulin</a:t>
            </a:r>
            <a:r>
              <a:rPr lang="en-US" baseline="0" dirty="0"/>
              <a:t> like C-terminal that can direct bind to calcium and activate its </a:t>
            </a:r>
            <a:r>
              <a:rPr lang="en-US" baseline="0" dirty="0" err="1"/>
              <a:t>kinase</a:t>
            </a:r>
            <a:r>
              <a:rPr lang="en-US" baseline="0" dirty="0"/>
              <a:t> activity. According to my previous study, nitrate induces an around 65 </a:t>
            </a:r>
            <a:r>
              <a:rPr lang="en-US" baseline="0" dirty="0" err="1"/>
              <a:t>kd</a:t>
            </a:r>
            <a:r>
              <a:rPr lang="en-US" baseline="0" dirty="0"/>
              <a:t> protein kinase. CPK encodes around 65 KN protein kinases So I wonder whether </a:t>
            </a:r>
            <a:r>
              <a:rPr lang="en-US" baseline="0" dirty="0" err="1"/>
              <a:t>theseCPKs</a:t>
            </a:r>
            <a:r>
              <a:rPr lang="en-US" baseline="0" dirty="0"/>
              <a:t> are involved in nitrate signaling.     </a:t>
            </a:r>
            <a:endParaRPr lang="en-US" dirty="0"/>
          </a:p>
        </p:txBody>
      </p:sp>
      <p:sp>
        <p:nvSpPr>
          <p:cNvPr id="4" name="Slide Number Placeholder 3"/>
          <p:cNvSpPr>
            <a:spLocks noGrp="1"/>
          </p:cNvSpPr>
          <p:nvPr>
            <p:ph type="sldNum" sz="quarter" idx="10"/>
          </p:nvPr>
        </p:nvSpPr>
        <p:spPr/>
        <p:txBody>
          <a:bodyPr/>
          <a:lstStyle/>
          <a:p>
            <a:fld id="{A7E6F9AA-5604-405B-BBBD-90AF410AFFBC}"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I have showed you that CPK</a:t>
            </a:r>
            <a:r>
              <a:rPr lang="en-US" baseline="0" dirty="0"/>
              <a:t> regulate nitrate responsive gene expression through NLP and NRE. The next question is how CPK regulate NLP activity.</a:t>
            </a:r>
            <a:endParaRPr lang="en-US" dirty="0"/>
          </a:p>
        </p:txBody>
      </p:sp>
      <p:sp>
        <p:nvSpPr>
          <p:cNvPr id="4" name="Slide Number Placeholder 3"/>
          <p:cNvSpPr>
            <a:spLocks noGrp="1"/>
          </p:cNvSpPr>
          <p:nvPr>
            <p:ph type="sldNum" sz="quarter" idx="10"/>
          </p:nvPr>
        </p:nvSpPr>
        <p:spPr/>
        <p:txBody>
          <a:bodyPr/>
          <a:lstStyle/>
          <a:p>
            <a:fld id="{A7E6F9AA-5604-405B-BBBD-90AF410AFFBC}" type="slidenum">
              <a:rPr lang="en-US" smtClean="0"/>
              <a:pPr/>
              <a:t>8</a:t>
            </a:fld>
            <a:endParaRPr lang="en-US"/>
          </a:p>
        </p:txBody>
      </p:sp>
    </p:spTree>
    <p:extLst>
      <p:ext uri="{BB962C8B-B14F-4D97-AF65-F5344CB8AC3E}">
        <p14:creationId xmlns:p14="http://schemas.microsoft.com/office/powerpoint/2010/main" val="2721469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9 NLP members in</a:t>
            </a:r>
            <a:r>
              <a:rPr lang="en-US" baseline="0" dirty="0"/>
              <a:t> Arabidopsis. It contains a RWP DNA binding domain that can bind to NRE. NLP1,2,4,6,7 are expressed in the root and shoot.  </a:t>
            </a:r>
            <a:endParaRPr lang="en-US" dirty="0"/>
          </a:p>
        </p:txBody>
      </p:sp>
      <p:sp>
        <p:nvSpPr>
          <p:cNvPr id="4" name="Slide Number Placeholder 3"/>
          <p:cNvSpPr>
            <a:spLocks noGrp="1"/>
          </p:cNvSpPr>
          <p:nvPr>
            <p:ph type="sldNum" sz="quarter" idx="10"/>
          </p:nvPr>
        </p:nvSpPr>
        <p:spPr/>
        <p:txBody>
          <a:bodyPr/>
          <a:lstStyle/>
          <a:p>
            <a:fld id="{A7E6F9AA-5604-405B-BBBD-90AF410AFFBC}"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4D8E-E18A-1B98-4448-9455300EF3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3A18B-EC15-F137-91DB-7C28E0AFF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9C680A-EC9E-3203-5091-3DCFCB17D37B}"/>
              </a:ext>
            </a:extLst>
          </p:cNvPr>
          <p:cNvSpPr>
            <a:spLocks noGrp="1"/>
          </p:cNvSpPr>
          <p:nvPr>
            <p:ph type="dt" sz="half" idx="10"/>
          </p:nvPr>
        </p:nvSpPr>
        <p:spPr/>
        <p:txBody>
          <a:bodyPr/>
          <a:lstStyle/>
          <a:p>
            <a:fld id="{29BDF374-3745-B54A-B7AC-65DC1CA792C1}" type="datetimeFigureOut">
              <a:rPr lang="en-US" smtClean="0"/>
              <a:t>4/6/24</a:t>
            </a:fld>
            <a:endParaRPr lang="en-US"/>
          </a:p>
        </p:txBody>
      </p:sp>
      <p:sp>
        <p:nvSpPr>
          <p:cNvPr id="5" name="Footer Placeholder 4">
            <a:extLst>
              <a:ext uri="{FF2B5EF4-FFF2-40B4-BE49-F238E27FC236}">
                <a16:creationId xmlns:a16="http://schemas.microsoft.com/office/drawing/2014/main" id="{90E745E1-9C9D-5678-5F39-3A775E8BE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FAFAB-ADBE-4A0A-9A67-E8FD9AB943B4}"/>
              </a:ext>
            </a:extLst>
          </p:cNvPr>
          <p:cNvSpPr>
            <a:spLocks noGrp="1"/>
          </p:cNvSpPr>
          <p:nvPr>
            <p:ph type="sldNum" sz="quarter" idx="12"/>
          </p:nvPr>
        </p:nvSpPr>
        <p:spPr/>
        <p:txBody>
          <a:bodyPr/>
          <a:lstStyle/>
          <a:p>
            <a:fld id="{97EE74C4-9FBF-424F-9187-740BB7D7A50B}" type="slidenum">
              <a:rPr lang="en-US" smtClean="0"/>
              <a:t>‹#›</a:t>
            </a:fld>
            <a:endParaRPr lang="en-US"/>
          </a:p>
        </p:txBody>
      </p:sp>
    </p:spTree>
    <p:extLst>
      <p:ext uri="{BB962C8B-B14F-4D97-AF65-F5344CB8AC3E}">
        <p14:creationId xmlns:p14="http://schemas.microsoft.com/office/powerpoint/2010/main" val="154195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8428-7D8D-A07F-D245-CD39833CEF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B23636-F4EB-CA9A-E7B2-B174AE225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00CD0-5FBC-ECA8-FD7A-6A5BAF3667E8}"/>
              </a:ext>
            </a:extLst>
          </p:cNvPr>
          <p:cNvSpPr>
            <a:spLocks noGrp="1"/>
          </p:cNvSpPr>
          <p:nvPr>
            <p:ph type="dt" sz="half" idx="10"/>
          </p:nvPr>
        </p:nvSpPr>
        <p:spPr/>
        <p:txBody>
          <a:bodyPr/>
          <a:lstStyle/>
          <a:p>
            <a:fld id="{29BDF374-3745-B54A-B7AC-65DC1CA792C1}" type="datetimeFigureOut">
              <a:rPr lang="en-US" smtClean="0"/>
              <a:t>4/6/24</a:t>
            </a:fld>
            <a:endParaRPr lang="en-US"/>
          </a:p>
        </p:txBody>
      </p:sp>
      <p:sp>
        <p:nvSpPr>
          <p:cNvPr id="5" name="Footer Placeholder 4">
            <a:extLst>
              <a:ext uri="{FF2B5EF4-FFF2-40B4-BE49-F238E27FC236}">
                <a16:creationId xmlns:a16="http://schemas.microsoft.com/office/drawing/2014/main" id="{D3AE86BA-814A-DE84-E59B-D0767337D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479D8-7A82-D60A-C01E-A821818CA3C2}"/>
              </a:ext>
            </a:extLst>
          </p:cNvPr>
          <p:cNvSpPr>
            <a:spLocks noGrp="1"/>
          </p:cNvSpPr>
          <p:nvPr>
            <p:ph type="sldNum" sz="quarter" idx="12"/>
          </p:nvPr>
        </p:nvSpPr>
        <p:spPr/>
        <p:txBody>
          <a:bodyPr/>
          <a:lstStyle/>
          <a:p>
            <a:fld id="{97EE74C4-9FBF-424F-9187-740BB7D7A50B}" type="slidenum">
              <a:rPr lang="en-US" smtClean="0"/>
              <a:t>‹#›</a:t>
            </a:fld>
            <a:endParaRPr lang="en-US"/>
          </a:p>
        </p:txBody>
      </p:sp>
    </p:spTree>
    <p:extLst>
      <p:ext uri="{BB962C8B-B14F-4D97-AF65-F5344CB8AC3E}">
        <p14:creationId xmlns:p14="http://schemas.microsoft.com/office/powerpoint/2010/main" val="370959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655CE-7E8C-AE30-AFDA-B3CA575B2A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662B6B-9932-89E8-5F2D-963F9CEE79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00711-5089-4E0C-A74A-471277DEAF49}"/>
              </a:ext>
            </a:extLst>
          </p:cNvPr>
          <p:cNvSpPr>
            <a:spLocks noGrp="1"/>
          </p:cNvSpPr>
          <p:nvPr>
            <p:ph type="dt" sz="half" idx="10"/>
          </p:nvPr>
        </p:nvSpPr>
        <p:spPr/>
        <p:txBody>
          <a:bodyPr/>
          <a:lstStyle/>
          <a:p>
            <a:fld id="{29BDF374-3745-B54A-B7AC-65DC1CA792C1}" type="datetimeFigureOut">
              <a:rPr lang="en-US" smtClean="0"/>
              <a:t>4/6/24</a:t>
            </a:fld>
            <a:endParaRPr lang="en-US"/>
          </a:p>
        </p:txBody>
      </p:sp>
      <p:sp>
        <p:nvSpPr>
          <p:cNvPr id="5" name="Footer Placeholder 4">
            <a:extLst>
              <a:ext uri="{FF2B5EF4-FFF2-40B4-BE49-F238E27FC236}">
                <a16:creationId xmlns:a16="http://schemas.microsoft.com/office/drawing/2014/main" id="{0FA3A180-EBF3-20D1-5287-BE2AB99F8A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FE980-7098-4978-8B05-41BE345385CD}"/>
              </a:ext>
            </a:extLst>
          </p:cNvPr>
          <p:cNvSpPr>
            <a:spLocks noGrp="1"/>
          </p:cNvSpPr>
          <p:nvPr>
            <p:ph type="sldNum" sz="quarter" idx="12"/>
          </p:nvPr>
        </p:nvSpPr>
        <p:spPr/>
        <p:txBody>
          <a:bodyPr/>
          <a:lstStyle/>
          <a:p>
            <a:fld id="{97EE74C4-9FBF-424F-9187-740BB7D7A50B}" type="slidenum">
              <a:rPr lang="en-US" smtClean="0"/>
              <a:t>‹#›</a:t>
            </a:fld>
            <a:endParaRPr lang="en-US"/>
          </a:p>
        </p:txBody>
      </p:sp>
    </p:spTree>
    <p:extLst>
      <p:ext uri="{BB962C8B-B14F-4D97-AF65-F5344CB8AC3E}">
        <p14:creationId xmlns:p14="http://schemas.microsoft.com/office/powerpoint/2010/main" val="4112228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3921F-3479-BB10-BDDC-ABDA91D183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0D3696-1554-042E-529E-EDC6275F3B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0CBA1-99ED-3D54-B6A6-51F101EDEA5C}"/>
              </a:ext>
            </a:extLst>
          </p:cNvPr>
          <p:cNvSpPr>
            <a:spLocks noGrp="1"/>
          </p:cNvSpPr>
          <p:nvPr>
            <p:ph type="dt" sz="half" idx="10"/>
          </p:nvPr>
        </p:nvSpPr>
        <p:spPr/>
        <p:txBody>
          <a:bodyPr/>
          <a:lstStyle/>
          <a:p>
            <a:fld id="{29BDF374-3745-B54A-B7AC-65DC1CA792C1}" type="datetimeFigureOut">
              <a:rPr lang="en-US" smtClean="0"/>
              <a:t>4/6/24</a:t>
            </a:fld>
            <a:endParaRPr lang="en-US"/>
          </a:p>
        </p:txBody>
      </p:sp>
      <p:sp>
        <p:nvSpPr>
          <p:cNvPr id="5" name="Footer Placeholder 4">
            <a:extLst>
              <a:ext uri="{FF2B5EF4-FFF2-40B4-BE49-F238E27FC236}">
                <a16:creationId xmlns:a16="http://schemas.microsoft.com/office/drawing/2014/main" id="{BEEAE1BF-7BF3-5353-DCC7-D8F9DCD7D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F6D07-AE83-1635-D0E3-EE0641394E4C}"/>
              </a:ext>
            </a:extLst>
          </p:cNvPr>
          <p:cNvSpPr>
            <a:spLocks noGrp="1"/>
          </p:cNvSpPr>
          <p:nvPr>
            <p:ph type="sldNum" sz="quarter" idx="12"/>
          </p:nvPr>
        </p:nvSpPr>
        <p:spPr/>
        <p:txBody>
          <a:bodyPr/>
          <a:lstStyle/>
          <a:p>
            <a:fld id="{97EE74C4-9FBF-424F-9187-740BB7D7A50B}" type="slidenum">
              <a:rPr lang="en-US" smtClean="0"/>
              <a:t>‹#›</a:t>
            </a:fld>
            <a:endParaRPr lang="en-US"/>
          </a:p>
        </p:txBody>
      </p:sp>
    </p:spTree>
    <p:extLst>
      <p:ext uri="{BB962C8B-B14F-4D97-AF65-F5344CB8AC3E}">
        <p14:creationId xmlns:p14="http://schemas.microsoft.com/office/powerpoint/2010/main" val="136223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3BA8-97F7-A334-BFFF-01A1AEA278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72513D-3FED-1B0F-371E-6287BDBC0D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683679-0D6F-824B-5FF0-C7CBA99D2FE9}"/>
              </a:ext>
            </a:extLst>
          </p:cNvPr>
          <p:cNvSpPr>
            <a:spLocks noGrp="1"/>
          </p:cNvSpPr>
          <p:nvPr>
            <p:ph type="dt" sz="half" idx="10"/>
          </p:nvPr>
        </p:nvSpPr>
        <p:spPr/>
        <p:txBody>
          <a:bodyPr/>
          <a:lstStyle/>
          <a:p>
            <a:fld id="{29BDF374-3745-B54A-B7AC-65DC1CA792C1}" type="datetimeFigureOut">
              <a:rPr lang="en-US" smtClean="0"/>
              <a:t>4/6/24</a:t>
            </a:fld>
            <a:endParaRPr lang="en-US"/>
          </a:p>
        </p:txBody>
      </p:sp>
      <p:sp>
        <p:nvSpPr>
          <p:cNvPr id="5" name="Footer Placeholder 4">
            <a:extLst>
              <a:ext uri="{FF2B5EF4-FFF2-40B4-BE49-F238E27FC236}">
                <a16:creationId xmlns:a16="http://schemas.microsoft.com/office/drawing/2014/main" id="{C0AE628C-C01D-9AB9-6622-27FEAEF95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2B937-3DB8-A956-9050-4348CE8F0E18}"/>
              </a:ext>
            </a:extLst>
          </p:cNvPr>
          <p:cNvSpPr>
            <a:spLocks noGrp="1"/>
          </p:cNvSpPr>
          <p:nvPr>
            <p:ph type="sldNum" sz="quarter" idx="12"/>
          </p:nvPr>
        </p:nvSpPr>
        <p:spPr/>
        <p:txBody>
          <a:bodyPr/>
          <a:lstStyle/>
          <a:p>
            <a:fld id="{97EE74C4-9FBF-424F-9187-740BB7D7A50B}" type="slidenum">
              <a:rPr lang="en-US" smtClean="0"/>
              <a:t>‹#›</a:t>
            </a:fld>
            <a:endParaRPr lang="en-US"/>
          </a:p>
        </p:txBody>
      </p:sp>
    </p:spTree>
    <p:extLst>
      <p:ext uri="{BB962C8B-B14F-4D97-AF65-F5344CB8AC3E}">
        <p14:creationId xmlns:p14="http://schemas.microsoft.com/office/powerpoint/2010/main" val="284082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6B522-48BA-843C-0023-D9F0F5788E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1BB70-A1A0-7245-46A5-42723F0029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9A18D-3F17-3DAE-8500-D86DA93790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F6034E-17A6-F96C-A336-F367D11CA6F3}"/>
              </a:ext>
            </a:extLst>
          </p:cNvPr>
          <p:cNvSpPr>
            <a:spLocks noGrp="1"/>
          </p:cNvSpPr>
          <p:nvPr>
            <p:ph type="dt" sz="half" idx="10"/>
          </p:nvPr>
        </p:nvSpPr>
        <p:spPr/>
        <p:txBody>
          <a:bodyPr/>
          <a:lstStyle/>
          <a:p>
            <a:fld id="{29BDF374-3745-B54A-B7AC-65DC1CA792C1}" type="datetimeFigureOut">
              <a:rPr lang="en-US" smtClean="0"/>
              <a:t>4/6/24</a:t>
            </a:fld>
            <a:endParaRPr lang="en-US"/>
          </a:p>
        </p:txBody>
      </p:sp>
      <p:sp>
        <p:nvSpPr>
          <p:cNvPr id="6" name="Footer Placeholder 5">
            <a:extLst>
              <a:ext uri="{FF2B5EF4-FFF2-40B4-BE49-F238E27FC236}">
                <a16:creationId xmlns:a16="http://schemas.microsoft.com/office/drawing/2014/main" id="{AAC0E9C6-76AE-5330-EFDA-20CD20675A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D381E7-FA82-5107-1EE1-3FF1D858A041}"/>
              </a:ext>
            </a:extLst>
          </p:cNvPr>
          <p:cNvSpPr>
            <a:spLocks noGrp="1"/>
          </p:cNvSpPr>
          <p:nvPr>
            <p:ph type="sldNum" sz="quarter" idx="12"/>
          </p:nvPr>
        </p:nvSpPr>
        <p:spPr/>
        <p:txBody>
          <a:bodyPr/>
          <a:lstStyle/>
          <a:p>
            <a:fld id="{97EE74C4-9FBF-424F-9187-740BB7D7A50B}" type="slidenum">
              <a:rPr lang="en-US" smtClean="0"/>
              <a:t>‹#›</a:t>
            </a:fld>
            <a:endParaRPr lang="en-US"/>
          </a:p>
        </p:txBody>
      </p:sp>
    </p:spTree>
    <p:extLst>
      <p:ext uri="{BB962C8B-B14F-4D97-AF65-F5344CB8AC3E}">
        <p14:creationId xmlns:p14="http://schemas.microsoft.com/office/powerpoint/2010/main" val="177638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288C-C0E0-6740-92E6-69362CEC9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B000A5-0D60-D99F-2605-FAB027BC48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13FD02-BF28-CBE3-5913-E76B28F834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24B5A7-326F-7D82-C45F-2C5FA9E02D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6F417E-CB68-C065-95F0-2693255BAC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62B504-2ECB-C4C0-1D6B-5D1A8D9265C9}"/>
              </a:ext>
            </a:extLst>
          </p:cNvPr>
          <p:cNvSpPr>
            <a:spLocks noGrp="1"/>
          </p:cNvSpPr>
          <p:nvPr>
            <p:ph type="dt" sz="half" idx="10"/>
          </p:nvPr>
        </p:nvSpPr>
        <p:spPr/>
        <p:txBody>
          <a:bodyPr/>
          <a:lstStyle/>
          <a:p>
            <a:fld id="{29BDF374-3745-B54A-B7AC-65DC1CA792C1}" type="datetimeFigureOut">
              <a:rPr lang="en-US" smtClean="0"/>
              <a:t>4/6/24</a:t>
            </a:fld>
            <a:endParaRPr lang="en-US"/>
          </a:p>
        </p:txBody>
      </p:sp>
      <p:sp>
        <p:nvSpPr>
          <p:cNvPr id="8" name="Footer Placeholder 7">
            <a:extLst>
              <a:ext uri="{FF2B5EF4-FFF2-40B4-BE49-F238E27FC236}">
                <a16:creationId xmlns:a16="http://schemas.microsoft.com/office/drawing/2014/main" id="{9AB1DEEC-0EAC-E79A-7F07-A6CB937561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C3A7DE-7E3D-6EEF-8DF2-23CE3EA1312D}"/>
              </a:ext>
            </a:extLst>
          </p:cNvPr>
          <p:cNvSpPr>
            <a:spLocks noGrp="1"/>
          </p:cNvSpPr>
          <p:nvPr>
            <p:ph type="sldNum" sz="quarter" idx="12"/>
          </p:nvPr>
        </p:nvSpPr>
        <p:spPr/>
        <p:txBody>
          <a:bodyPr/>
          <a:lstStyle/>
          <a:p>
            <a:fld id="{97EE74C4-9FBF-424F-9187-740BB7D7A50B}" type="slidenum">
              <a:rPr lang="en-US" smtClean="0"/>
              <a:t>‹#›</a:t>
            </a:fld>
            <a:endParaRPr lang="en-US"/>
          </a:p>
        </p:txBody>
      </p:sp>
    </p:spTree>
    <p:extLst>
      <p:ext uri="{BB962C8B-B14F-4D97-AF65-F5344CB8AC3E}">
        <p14:creationId xmlns:p14="http://schemas.microsoft.com/office/powerpoint/2010/main" val="377583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4880B-DFB8-0A6D-74F6-D4B031E813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2263D6-EBCB-1ACF-F48B-1A2D6E8182F7}"/>
              </a:ext>
            </a:extLst>
          </p:cNvPr>
          <p:cNvSpPr>
            <a:spLocks noGrp="1"/>
          </p:cNvSpPr>
          <p:nvPr>
            <p:ph type="dt" sz="half" idx="10"/>
          </p:nvPr>
        </p:nvSpPr>
        <p:spPr/>
        <p:txBody>
          <a:bodyPr/>
          <a:lstStyle/>
          <a:p>
            <a:fld id="{29BDF374-3745-B54A-B7AC-65DC1CA792C1}" type="datetimeFigureOut">
              <a:rPr lang="en-US" smtClean="0"/>
              <a:t>4/6/24</a:t>
            </a:fld>
            <a:endParaRPr lang="en-US"/>
          </a:p>
        </p:txBody>
      </p:sp>
      <p:sp>
        <p:nvSpPr>
          <p:cNvPr id="4" name="Footer Placeholder 3">
            <a:extLst>
              <a:ext uri="{FF2B5EF4-FFF2-40B4-BE49-F238E27FC236}">
                <a16:creationId xmlns:a16="http://schemas.microsoft.com/office/drawing/2014/main" id="{BFFFB43A-F5D5-130C-93FC-A77FF5F930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5CB4A7-116B-5EBB-6841-2282B5CB2D08}"/>
              </a:ext>
            </a:extLst>
          </p:cNvPr>
          <p:cNvSpPr>
            <a:spLocks noGrp="1"/>
          </p:cNvSpPr>
          <p:nvPr>
            <p:ph type="sldNum" sz="quarter" idx="12"/>
          </p:nvPr>
        </p:nvSpPr>
        <p:spPr/>
        <p:txBody>
          <a:bodyPr/>
          <a:lstStyle/>
          <a:p>
            <a:fld id="{97EE74C4-9FBF-424F-9187-740BB7D7A50B}" type="slidenum">
              <a:rPr lang="en-US" smtClean="0"/>
              <a:t>‹#›</a:t>
            </a:fld>
            <a:endParaRPr lang="en-US"/>
          </a:p>
        </p:txBody>
      </p:sp>
    </p:spTree>
    <p:extLst>
      <p:ext uri="{BB962C8B-B14F-4D97-AF65-F5344CB8AC3E}">
        <p14:creationId xmlns:p14="http://schemas.microsoft.com/office/powerpoint/2010/main" val="897603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26D912-164D-9F12-3F0C-07E3EBEF1831}"/>
              </a:ext>
            </a:extLst>
          </p:cNvPr>
          <p:cNvSpPr>
            <a:spLocks noGrp="1"/>
          </p:cNvSpPr>
          <p:nvPr>
            <p:ph type="dt" sz="half" idx="10"/>
          </p:nvPr>
        </p:nvSpPr>
        <p:spPr/>
        <p:txBody>
          <a:bodyPr/>
          <a:lstStyle/>
          <a:p>
            <a:fld id="{29BDF374-3745-B54A-B7AC-65DC1CA792C1}" type="datetimeFigureOut">
              <a:rPr lang="en-US" smtClean="0"/>
              <a:t>4/6/24</a:t>
            </a:fld>
            <a:endParaRPr lang="en-US"/>
          </a:p>
        </p:txBody>
      </p:sp>
      <p:sp>
        <p:nvSpPr>
          <p:cNvPr id="3" name="Footer Placeholder 2">
            <a:extLst>
              <a:ext uri="{FF2B5EF4-FFF2-40B4-BE49-F238E27FC236}">
                <a16:creationId xmlns:a16="http://schemas.microsoft.com/office/drawing/2014/main" id="{BA5E7DBB-3079-ABDA-F7E2-2D4D9EF281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67B5F8-5DE3-2722-3972-76CED60358A1}"/>
              </a:ext>
            </a:extLst>
          </p:cNvPr>
          <p:cNvSpPr>
            <a:spLocks noGrp="1"/>
          </p:cNvSpPr>
          <p:nvPr>
            <p:ph type="sldNum" sz="quarter" idx="12"/>
          </p:nvPr>
        </p:nvSpPr>
        <p:spPr/>
        <p:txBody>
          <a:bodyPr/>
          <a:lstStyle/>
          <a:p>
            <a:fld id="{97EE74C4-9FBF-424F-9187-740BB7D7A50B}" type="slidenum">
              <a:rPr lang="en-US" smtClean="0"/>
              <a:t>‹#›</a:t>
            </a:fld>
            <a:endParaRPr lang="en-US"/>
          </a:p>
        </p:txBody>
      </p:sp>
    </p:spTree>
    <p:extLst>
      <p:ext uri="{BB962C8B-B14F-4D97-AF65-F5344CB8AC3E}">
        <p14:creationId xmlns:p14="http://schemas.microsoft.com/office/powerpoint/2010/main" val="715752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D9BC-FEDB-0BBA-D80A-A6F3A5E0A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1A31B-9624-02E8-49BC-D07B23E300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8E6249-9B99-5EF5-57AA-4555DF0A4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E3F74A-3C16-E36B-09F7-77057AE7F7B8}"/>
              </a:ext>
            </a:extLst>
          </p:cNvPr>
          <p:cNvSpPr>
            <a:spLocks noGrp="1"/>
          </p:cNvSpPr>
          <p:nvPr>
            <p:ph type="dt" sz="half" idx="10"/>
          </p:nvPr>
        </p:nvSpPr>
        <p:spPr/>
        <p:txBody>
          <a:bodyPr/>
          <a:lstStyle/>
          <a:p>
            <a:fld id="{29BDF374-3745-B54A-B7AC-65DC1CA792C1}" type="datetimeFigureOut">
              <a:rPr lang="en-US" smtClean="0"/>
              <a:t>4/6/24</a:t>
            </a:fld>
            <a:endParaRPr lang="en-US"/>
          </a:p>
        </p:txBody>
      </p:sp>
      <p:sp>
        <p:nvSpPr>
          <p:cNvPr id="6" name="Footer Placeholder 5">
            <a:extLst>
              <a:ext uri="{FF2B5EF4-FFF2-40B4-BE49-F238E27FC236}">
                <a16:creationId xmlns:a16="http://schemas.microsoft.com/office/drawing/2014/main" id="{303051D0-57CF-D71C-118B-00B63BDDE2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EE1C7-4708-AA5C-56CF-51C4D75B4E40}"/>
              </a:ext>
            </a:extLst>
          </p:cNvPr>
          <p:cNvSpPr>
            <a:spLocks noGrp="1"/>
          </p:cNvSpPr>
          <p:nvPr>
            <p:ph type="sldNum" sz="quarter" idx="12"/>
          </p:nvPr>
        </p:nvSpPr>
        <p:spPr/>
        <p:txBody>
          <a:bodyPr/>
          <a:lstStyle/>
          <a:p>
            <a:fld id="{97EE74C4-9FBF-424F-9187-740BB7D7A50B}" type="slidenum">
              <a:rPr lang="en-US" smtClean="0"/>
              <a:t>‹#›</a:t>
            </a:fld>
            <a:endParaRPr lang="en-US"/>
          </a:p>
        </p:txBody>
      </p:sp>
    </p:spTree>
    <p:extLst>
      <p:ext uri="{BB962C8B-B14F-4D97-AF65-F5344CB8AC3E}">
        <p14:creationId xmlns:p14="http://schemas.microsoft.com/office/powerpoint/2010/main" val="108179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1212-033D-646E-193E-F568CDF7F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01538-F37E-5216-4405-4B264F4D7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19D1F2-7C5D-D6A5-114F-F95874E5A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C1116D-D45B-FC44-5095-9F46836CE2DC}"/>
              </a:ext>
            </a:extLst>
          </p:cNvPr>
          <p:cNvSpPr>
            <a:spLocks noGrp="1"/>
          </p:cNvSpPr>
          <p:nvPr>
            <p:ph type="dt" sz="half" idx="10"/>
          </p:nvPr>
        </p:nvSpPr>
        <p:spPr/>
        <p:txBody>
          <a:bodyPr/>
          <a:lstStyle/>
          <a:p>
            <a:fld id="{29BDF374-3745-B54A-B7AC-65DC1CA792C1}" type="datetimeFigureOut">
              <a:rPr lang="en-US" smtClean="0"/>
              <a:t>4/6/24</a:t>
            </a:fld>
            <a:endParaRPr lang="en-US"/>
          </a:p>
        </p:txBody>
      </p:sp>
      <p:sp>
        <p:nvSpPr>
          <p:cNvPr id="6" name="Footer Placeholder 5">
            <a:extLst>
              <a:ext uri="{FF2B5EF4-FFF2-40B4-BE49-F238E27FC236}">
                <a16:creationId xmlns:a16="http://schemas.microsoft.com/office/drawing/2014/main" id="{9486379C-5F8B-0DA2-38CF-53B590241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3536B-A882-64CC-A5E8-563DFED4EA39}"/>
              </a:ext>
            </a:extLst>
          </p:cNvPr>
          <p:cNvSpPr>
            <a:spLocks noGrp="1"/>
          </p:cNvSpPr>
          <p:nvPr>
            <p:ph type="sldNum" sz="quarter" idx="12"/>
          </p:nvPr>
        </p:nvSpPr>
        <p:spPr/>
        <p:txBody>
          <a:bodyPr/>
          <a:lstStyle/>
          <a:p>
            <a:fld id="{97EE74C4-9FBF-424F-9187-740BB7D7A50B}" type="slidenum">
              <a:rPr lang="en-US" smtClean="0"/>
              <a:t>‹#›</a:t>
            </a:fld>
            <a:endParaRPr lang="en-US"/>
          </a:p>
        </p:txBody>
      </p:sp>
    </p:spTree>
    <p:extLst>
      <p:ext uri="{BB962C8B-B14F-4D97-AF65-F5344CB8AC3E}">
        <p14:creationId xmlns:p14="http://schemas.microsoft.com/office/powerpoint/2010/main" val="970326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4A14E-3C77-C4FA-CBD9-F281FA60A4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9BCA38-F9CD-B294-52EB-554768AF96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BED0C-DBC6-445C-C1ED-58934CB695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BDF374-3745-B54A-B7AC-65DC1CA792C1}" type="datetimeFigureOut">
              <a:rPr lang="en-US" smtClean="0"/>
              <a:t>4/6/24</a:t>
            </a:fld>
            <a:endParaRPr lang="en-US"/>
          </a:p>
        </p:txBody>
      </p:sp>
      <p:sp>
        <p:nvSpPr>
          <p:cNvPr id="5" name="Footer Placeholder 4">
            <a:extLst>
              <a:ext uri="{FF2B5EF4-FFF2-40B4-BE49-F238E27FC236}">
                <a16:creationId xmlns:a16="http://schemas.microsoft.com/office/drawing/2014/main" id="{BA926016-3230-80E1-0DF6-9DAD212909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43B856-E7CE-89B0-9157-6B664907EF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E74C4-9FBF-424F-9187-740BB7D7A50B}" type="slidenum">
              <a:rPr lang="en-US" smtClean="0"/>
              <a:t>‹#›</a:t>
            </a:fld>
            <a:endParaRPr lang="en-US"/>
          </a:p>
        </p:txBody>
      </p:sp>
    </p:spTree>
    <p:extLst>
      <p:ext uri="{BB962C8B-B14F-4D97-AF65-F5344CB8AC3E}">
        <p14:creationId xmlns:p14="http://schemas.microsoft.com/office/powerpoint/2010/main" val="601692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tiff"/><Relationship Id="rId4" Type="http://schemas.openxmlformats.org/officeDocument/2006/relationships/image" Target="../media/image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 Id="rId5" Type="http://schemas.openxmlformats.org/officeDocument/2006/relationships/image" Target="../media/image6.tif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A5DF30-A910-C24A-8222-9F4153DB6CE9}"/>
              </a:ext>
            </a:extLst>
          </p:cNvPr>
          <p:cNvPicPr>
            <a:picLocks noChangeAspect="1"/>
          </p:cNvPicPr>
          <p:nvPr/>
        </p:nvPicPr>
        <p:blipFill>
          <a:blip r:embed="rId3"/>
          <a:stretch>
            <a:fillRect/>
          </a:stretch>
        </p:blipFill>
        <p:spPr>
          <a:xfrm>
            <a:off x="1326529" y="212226"/>
            <a:ext cx="1740204" cy="1723631"/>
          </a:xfrm>
          <a:prstGeom prst="rect">
            <a:avLst/>
          </a:prstGeom>
        </p:spPr>
      </p:pic>
      <p:sp>
        <p:nvSpPr>
          <p:cNvPr id="9" name="TextBox 8">
            <a:extLst>
              <a:ext uri="{FF2B5EF4-FFF2-40B4-BE49-F238E27FC236}">
                <a16:creationId xmlns:a16="http://schemas.microsoft.com/office/drawing/2014/main" id="{AAC09364-38FC-7145-B8C7-4E0561FE6063}"/>
              </a:ext>
            </a:extLst>
          </p:cNvPr>
          <p:cNvSpPr txBox="1"/>
          <p:nvPr/>
        </p:nvSpPr>
        <p:spPr>
          <a:xfrm>
            <a:off x="241610" y="2205918"/>
            <a:ext cx="11708780" cy="1077218"/>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Exploring  Novel Regulators in Nitrate Signaling</a:t>
            </a:r>
          </a:p>
          <a:p>
            <a:pPr algn="ctr"/>
            <a:endParaRPr lang="en-US" sz="3200" b="1" dirty="0">
              <a:latin typeface="Arial" panose="020B0604020202020204" pitchFamily="34" charset="0"/>
              <a:cs typeface="Arial" panose="020B0604020202020204" pitchFamily="34" charset="0"/>
            </a:endParaRPr>
          </a:p>
        </p:txBody>
      </p:sp>
      <p:sp>
        <p:nvSpPr>
          <p:cNvPr id="3" name="Rectangle 3">
            <a:extLst>
              <a:ext uri="{FF2B5EF4-FFF2-40B4-BE49-F238E27FC236}">
                <a16:creationId xmlns:a16="http://schemas.microsoft.com/office/drawing/2014/main" id="{E6D57C0E-146E-9D7E-7742-3764F2327A8C}"/>
              </a:ext>
            </a:extLst>
          </p:cNvPr>
          <p:cNvSpPr>
            <a:spLocks noChangeArrowheads="1"/>
          </p:cNvSpPr>
          <p:nvPr/>
        </p:nvSpPr>
        <p:spPr bwMode="auto">
          <a:xfrm>
            <a:off x="2285559" y="3553197"/>
            <a:ext cx="7391400" cy="3046988"/>
          </a:xfrm>
          <a:prstGeom prst="rect">
            <a:avLst/>
          </a:prstGeom>
          <a:noFill/>
          <a:ln w="9525">
            <a:noFill/>
            <a:miter lim="800000"/>
            <a:headEnd/>
            <a:tailEnd/>
          </a:ln>
        </p:spPr>
        <p:txBody>
          <a:bodyPr>
            <a:spAutoFit/>
          </a:bodyPr>
          <a:lstStyle/>
          <a:p>
            <a:pPr algn="ctr"/>
            <a:r>
              <a:rPr lang="en-US" sz="2400" b="1">
                <a:effectLst>
                  <a:outerShdw blurRad="38100" dist="38100" dir="2700000" algn="tl">
                    <a:srgbClr val="000000">
                      <a:alpha val="43137"/>
                    </a:srgbClr>
                  </a:outerShdw>
                </a:effectLst>
                <a:latin typeface="Arial" panose="020B0604020202020204" pitchFamily="34" charset="0"/>
                <a:ea typeface="PMingLiU" pitchFamily="18" charset="-120"/>
                <a:cs typeface="Arial" panose="020B0604020202020204" pitchFamily="34" charset="0"/>
              </a:rPr>
              <a:t>Kun-hsiang Liu</a:t>
            </a:r>
          </a:p>
          <a:p>
            <a:pPr algn="ctr"/>
            <a:endParaRPr lang="en-US" altLang="zh-TW" sz="2400" b="1">
              <a:solidFill>
                <a:srgbClr val="660066"/>
              </a:solidFill>
              <a:latin typeface="Arial" panose="020B0604020202020204" pitchFamily="34" charset="0"/>
              <a:cs typeface="Arial" panose="020B0604020202020204" pitchFamily="34" charset="0"/>
            </a:endParaRPr>
          </a:p>
          <a:p>
            <a:pPr algn="ctr" eaLnBrk="0" hangingPunct="0"/>
            <a:r>
              <a:rPr lang="en-US" altLang="zh-TW" sz="2400" b="1">
                <a:solidFill>
                  <a:srgbClr val="66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College of Life Sciences </a:t>
            </a:r>
          </a:p>
          <a:p>
            <a:pPr algn="ctr" eaLnBrk="0" hangingPunct="0"/>
            <a:r>
              <a:rPr lang="en-US" altLang="zh-TW" sz="2400" b="1">
                <a:solidFill>
                  <a:srgbClr val="66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Northwest Agriculture and Forestry University</a:t>
            </a:r>
          </a:p>
          <a:p>
            <a:pPr algn="ctr" eaLnBrk="0" hangingPunct="0"/>
            <a:endParaRPr lang="en-US" altLang="zh-TW" sz="2400" b="1">
              <a:solidFill>
                <a:srgbClr val="66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eaLnBrk="0" hangingPunct="0"/>
            <a:r>
              <a:rPr lang="en-US" altLang="zh-TW" sz="2400" b="1">
                <a:solidFill>
                  <a:srgbClr val="66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Department of Molecular Biology</a:t>
            </a:r>
          </a:p>
          <a:p>
            <a:pPr algn="ctr" eaLnBrk="0" hangingPunct="0"/>
            <a:r>
              <a:rPr lang="en-US" altLang="zh-TW" sz="2400" b="1">
                <a:solidFill>
                  <a:srgbClr val="66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Massachusetts General Hospital </a:t>
            </a:r>
          </a:p>
          <a:p>
            <a:pPr algn="ctr" eaLnBrk="0" hangingPunct="0"/>
            <a:endParaRPr lang="en-US" altLang="zh-TW" sz="2400" b="1" dirty="0">
              <a:solidFill>
                <a:srgbClr val="66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descr="Massachusetts General Hospital - Wikipedia">
            <a:extLst>
              <a:ext uri="{FF2B5EF4-FFF2-40B4-BE49-F238E27FC236}">
                <a16:creationId xmlns:a16="http://schemas.microsoft.com/office/drawing/2014/main" id="{BCFD49F6-5C63-C5FA-196B-C2C14180B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4359" y="375193"/>
            <a:ext cx="1343905" cy="1560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495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EE46BC-DFA8-2842-9BC5-09DE7AA32BFC}"/>
              </a:ext>
            </a:extLst>
          </p:cNvPr>
          <p:cNvSpPr txBox="1"/>
          <p:nvPr/>
        </p:nvSpPr>
        <p:spPr>
          <a:xfrm>
            <a:off x="3007654" y="2679309"/>
            <a:ext cx="6176691"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Nitrate Sensors in Nitrate Signaling</a:t>
            </a:r>
          </a:p>
        </p:txBody>
      </p:sp>
    </p:spTree>
    <p:extLst>
      <p:ext uri="{BB962C8B-B14F-4D97-AF65-F5344CB8AC3E}">
        <p14:creationId xmlns:p14="http://schemas.microsoft.com/office/powerpoint/2010/main" val="2453814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E698D8-E42F-50A5-E6D4-1F68C79E6BFD}"/>
              </a:ext>
            </a:extLst>
          </p:cNvPr>
          <p:cNvPicPr>
            <a:picLocks noChangeAspect="1"/>
          </p:cNvPicPr>
          <p:nvPr/>
        </p:nvPicPr>
        <p:blipFill>
          <a:blip r:embed="rId2"/>
          <a:stretch>
            <a:fillRect/>
          </a:stretch>
        </p:blipFill>
        <p:spPr>
          <a:xfrm>
            <a:off x="6466913" y="1011539"/>
            <a:ext cx="3835651" cy="5207000"/>
          </a:xfrm>
          <a:prstGeom prst="rect">
            <a:avLst/>
          </a:prstGeom>
        </p:spPr>
      </p:pic>
      <p:grpSp>
        <p:nvGrpSpPr>
          <p:cNvPr id="14" name="Group 80">
            <a:extLst>
              <a:ext uri="{FF2B5EF4-FFF2-40B4-BE49-F238E27FC236}">
                <a16:creationId xmlns:a16="http://schemas.microsoft.com/office/drawing/2014/main" id="{3FA9D079-CC28-248C-D65E-E44819B68658}"/>
              </a:ext>
            </a:extLst>
          </p:cNvPr>
          <p:cNvGrpSpPr/>
          <p:nvPr/>
        </p:nvGrpSpPr>
        <p:grpSpPr>
          <a:xfrm>
            <a:off x="1131633" y="4580535"/>
            <a:ext cx="4352925" cy="571500"/>
            <a:chOff x="1524000" y="5429250"/>
            <a:chExt cx="4352925" cy="551447"/>
          </a:xfrm>
        </p:grpSpPr>
        <p:sp>
          <p:nvSpPr>
            <p:cNvPr id="15" name="Rounded Rectangle 14">
              <a:extLst>
                <a:ext uri="{FF2B5EF4-FFF2-40B4-BE49-F238E27FC236}">
                  <a16:creationId xmlns:a16="http://schemas.microsoft.com/office/drawing/2014/main" id="{52E51E1E-892F-02BD-749D-F83EA544011D}"/>
                </a:ext>
              </a:extLst>
            </p:cNvPr>
            <p:cNvSpPr/>
            <p:nvPr/>
          </p:nvSpPr>
          <p:spPr>
            <a:xfrm>
              <a:off x="1524000" y="5543550"/>
              <a:ext cx="4352925" cy="27622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EAFD7E98-89AE-E55E-6934-18AAFD15518A}"/>
                </a:ext>
              </a:extLst>
            </p:cNvPr>
            <p:cNvSpPr/>
            <p:nvPr/>
          </p:nvSpPr>
          <p:spPr>
            <a:xfrm>
              <a:off x="2151747" y="5494922"/>
              <a:ext cx="628650" cy="485775"/>
            </a:xfrm>
            <a:prstGeom prst="roundRect">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GAF</a:t>
              </a:r>
            </a:p>
          </p:txBody>
        </p:sp>
        <p:sp>
          <p:nvSpPr>
            <p:cNvPr id="17" name="Rounded Rectangle 16">
              <a:extLst>
                <a:ext uri="{FF2B5EF4-FFF2-40B4-BE49-F238E27FC236}">
                  <a16:creationId xmlns:a16="http://schemas.microsoft.com/office/drawing/2014/main" id="{B5A28505-F8E4-25F7-8BBD-B03B8757D437}"/>
                </a:ext>
              </a:extLst>
            </p:cNvPr>
            <p:cNvSpPr/>
            <p:nvPr/>
          </p:nvSpPr>
          <p:spPr>
            <a:xfrm>
              <a:off x="4108991" y="5447026"/>
              <a:ext cx="617532" cy="504824"/>
            </a:xfrm>
            <a:prstGeom prst="roundRect">
              <a:avLst/>
            </a:prstGeom>
            <a:solidFill>
              <a:srgbClr val="FF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RWP</a:t>
              </a:r>
            </a:p>
          </p:txBody>
        </p:sp>
        <p:sp>
          <p:nvSpPr>
            <p:cNvPr id="18" name="Rounded Rectangle 17">
              <a:extLst>
                <a:ext uri="{FF2B5EF4-FFF2-40B4-BE49-F238E27FC236}">
                  <a16:creationId xmlns:a16="http://schemas.microsoft.com/office/drawing/2014/main" id="{9805FF80-A72F-356A-B516-5A1425ED9E93}"/>
                </a:ext>
              </a:extLst>
            </p:cNvPr>
            <p:cNvSpPr/>
            <p:nvPr/>
          </p:nvSpPr>
          <p:spPr>
            <a:xfrm>
              <a:off x="5162549" y="5429250"/>
              <a:ext cx="548099" cy="523875"/>
            </a:xfrm>
            <a:prstGeom prst="roundRect">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PB1</a:t>
              </a:r>
            </a:p>
          </p:txBody>
        </p:sp>
        <p:sp>
          <p:nvSpPr>
            <p:cNvPr id="3" name="Rounded Rectangle 2">
              <a:extLst>
                <a:ext uri="{FF2B5EF4-FFF2-40B4-BE49-F238E27FC236}">
                  <a16:creationId xmlns:a16="http://schemas.microsoft.com/office/drawing/2014/main" id="{FFE0242D-E9A8-50CB-6689-2AD8C05BF464}"/>
                </a:ext>
              </a:extLst>
            </p:cNvPr>
            <p:cNvSpPr/>
            <p:nvPr/>
          </p:nvSpPr>
          <p:spPr>
            <a:xfrm>
              <a:off x="2803602" y="5494922"/>
              <a:ext cx="577159" cy="485775"/>
            </a:xfrm>
            <a:prstGeom prst="roundRect">
              <a:avLst/>
            </a:prstGeom>
            <a:solidFill>
              <a:schemeClr val="bg1">
                <a:lumMod val="8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a:t>
              </a:r>
            </a:p>
          </p:txBody>
        </p:sp>
      </p:grpSp>
      <p:sp>
        <p:nvSpPr>
          <p:cNvPr id="19" name="TextBox 18">
            <a:extLst>
              <a:ext uri="{FF2B5EF4-FFF2-40B4-BE49-F238E27FC236}">
                <a16:creationId xmlns:a16="http://schemas.microsoft.com/office/drawing/2014/main" id="{90CD475A-C941-8CAD-2D07-1FADF000985C}"/>
              </a:ext>
            </a:extLst>
          </p:cNvPr>
          <p:cNvSpPr txBox="1"/>
          <p:nvPr/>
        </p:nvSpPr>
        <p:spPr>
          <a:xfrm>
            <a:off x="1420973" y="5494930"/>
            <a:ext cx="4839786"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GAF: Putative small molecule binding domain</a:t>
            </a:r>
          </a:p>
          <a:p>
            <a:r>
              <a:rPr lang="en-US" dirty="0">
                <a:latin typeface="Arial" panose="020B0604020202020204" pitchFamily="34" charset="0"/>
                <a:cs typeface="Arial" panose="020B0604020202020204" pitchFamily="34" charset="0"/>
              </a:rPr>
              <a:t>RWP: DNA binding domain</a:t>
            </a:r>
          </a:p>
          <a:p>
            <a:r>
              <a:rPr lang="en-US" dirty="0">
                <a:latin typeface="Arial" panose="020B0604020202020204" pitchFamily="34" charset="0"/>
                <a:cs typeface="Arial" panose="020B0604020202020204" pitchFamily="34" charset="0"/>
              </a:rPr>
              <a:t>PB1: protein-protein interaction domain </a:t>
            </a:r>
          </a:p>
        </p:txBody>
      </p:sp>
      <p:sp>
        <p:nvSpPr>
          <p:cNvPr id="20" name="TextBox 19">
            <a:extLst>
              <a:ext uri="{FF2B5EF4-FFF2-40B4-BE49-F238E27FC236}">
                <a16:creationId xmlns:a16="http://schemas.microsoft.com/office/drawing/2014/main" id="{9A89D251-9EC5-3F93-2CC4-A5ACE2305A60}"/>
              </a:ext>
            </a:extLst>
          </p:cNvPr>
          <p:cNvSpPr txBox="1"/>
          <p:nvPr/>
        </p:nvSpPr>
        <p:spPr>
          <a:xfrm>
            <a:off x="2531809" y="5142505"/>
            <a:ext cx="103316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~110 </a:t>
            </a:r>
            <a:r>
              <a:rPr lang="en-US" dirty="0" err="1">
                <a:latin typeface="Arial" panose="020B0604020202020204" pitchFamily="34" charset="0"/>
                <a:cs typeface="Arial" panose="020B0604020202020204" pitchFamily="34" charset="0"/>
              </a:rPr>
              <a:t>kD</a:t>
            </a:r>
            <a:endParaRPr lang="en-US"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943ADC4-013C-9E28-3F13-86C03283A25F}"/>
              </a:ext>
            </a:extLst>
          </p:cNvPr>
          <p:cNvSpPr txBox="1"/>
          <p:nvPr/>
        </p:nvSpPr>
        <p:spPr>
          <a:xfrm>
            <a:off x="1478123" y="4056163"/>
            <a:ext cx="72327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S205</a:t>
            </a:r>
          </a:p>
        </p:txBody>
      </p:sp>
      <p:cxnSp>
        <p:nvCxnSpPr>
          <p:cNvPr id="22" name="Straight Connector 21">
            <a:extLst>
              <a:ext uri="{FF2B5EF4-FFF2-40B4-BE49-F238E27FC236}">
                <a16:creationId xmlns:a16="http://schemas.microsoft.com/office/drawing/2014/main" id="{E67D4120-8A6E-34C5-3861-F660764DBACB}"/>
              </a:ext>
            </a:extLst>
          </p:cNvPr>
          <p:cNvCxnSpPr>
            <a:cxnSpLocks/>
            <a:stCxn id="21" idx="2"/>
          </p:cNvCxnSpPr>
          <p:nvPr/>
        </p:nvCxnSpPr>
        <p:spPr>
          <a:xfrm>
            <a:off x="1839761" y="4425495"/>
            <a:ext cx="0" cy="273492"/>
          </a:xfrm>
          <a:prstGeom prst="line">
            <a:avLst/>
          </a:prstGeom>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BD6D8DF-0364-1ED1-4F39-18F448F7828D}"/>
              </a:ext>
            </a:extLst>
          </p:cNvPr>
          <p:cNvSpPr txBox="1"/>
          <p:nvPr/>
        </p:nvSpPr>
        <p:spPr>
          <a:xfrm>
            <a:off x="3607383" y="486632"/>
            <a:ext cx="4672433"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NLP Transcription Factors</a:t>
            </a:r>
          </a:p>
        </p:txBody>
      </p:sp>
      <p:sp>
        <p:nvSpPr>
          <p:cNvPr id="25" name="TextBox 24">
            <a:extLst>
              <a:ext uri="{FF2B5EF4-FFF2-40B4-BE49-F238E27FC236}">
                <a16:creationId xmlns:a16="http://schemas.microsoft.com/office/drawing/2014/main" id="{655F7846-E876-EE8E-10E3-02CF019B58CC}"/>
              </a:ext>
            </a:extLst>
          </p:cNvPr>
          <p:cNvSpPr txBox="1"/>
          <p:nvPr/>
        </p:nvSpPr>
        <p:spPr>
          <a:xfrm>
            <a:off x="2797364" y="4208631"/>
            <a:ext cx="3051474"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NLP : </a:t>
            </a:r>
            <a:r>
              <a:rPr lang="en-US" b="1" dirty="0">
                <a:solidFill>
                  <a:srgbClr val="FF0000"/>
                </a:solidFill>
                <a:latin typeface="Arial" panose="020B0604020202020204" pitchFamily="34" charset="0"/>
                <a:cs typeface="Arial" panose="020B0604020202020204" pitchFamily="34" charset="0"/>
              </a:rPr>
              <a:t>N</a:t>
            </a:r>
            <a:r>
              <a:rPr lang="en-US" b="1" dirty="0">
                <a:latin typeface="Arial" panose="020B0604020202020204" pitchFamily="34" charset="0"/>
                <a:cs typeface="Arial" panose="020B0604020202020204" pitchFamily="34" charset="0"/>
              </a:rPr>
              <a:t>IN-</a:t>
            </a:r>
            <a:r>
              <a:rPr lang="en-US" b="1" dirty="0">
                <a:solidFill>
                  <a:srgbClr val="FF0000"/>
                </a:solidFill>
                <a:latin typeface="Arial" panose="020B0604020202020204" pitchFamily="34" charset="0"/>
                <a:cs typeface="Arial" panose="020B0604020202020204" pitchFamily="34" charset="0"/>
              </a:rPr>
              <a:t>L</a:t>
            </a:r>
            <a:r>
              <a:rPr lang="en-US" b="1" dirty="0">
                <a:latin typeface="Arial" panose="020B0604020202020204" pitchFamily="34" charset="0"/>
                <a:cs typeface="Arial" panose="020B0604020202020204" pitchFamily="34" charset="0"/>
              </a:rPr>
              <a:t>ike </a:t>
            </a:r>
            <a:r>
              <a:rPr lang="en-US" b="1" dirty="0">
                <a:solidFill>
                  <a:srgbClr val="FF0000"/>
                </a:solidFill>
                <a:latin typeface="Arial" panose="020B0604020202020204" pitchFamily="34" charset="0"/>
                <a:cs typeface="Arial" panose="020B0604020202020204" pitchFamily="34" charset="0"/>
              </a:rPr>
              <a:t>P</a:t>
            </a:r>
            <a:r>
              <a:rPr lang="en-US" b="1" dirty="0">
                <a:latin typeface="Arial" panose="020B0604020202020204" pitchFamily="34" charset="0"/>
                <a:cs typeface="Arial" panose="020B0604020202020204" pitchFamily="34" charset="0"/>
              </a:rPr>
              <a:t>rotein</a:t>
            </a:r>
          </a:p>
        </p:txBody>
      </p:sp>
      <p:sp>
        <p:nvSpPr>
          <p:cNvPr id="27" name="TextBox 26">
            <a:extLst>
              <a:ext uri="{FF2B5EF4-FFF2-40B4-BE49-F238E27FC236}">
                <a16:creationId xmlns:a16="http://schemas.microsoft.com/office/drawing/2014/main" id="{1C7C8DAE-D217-ED28-FF8A-0F837F2CE0D6}"/>
              </a:ext>
            </a:extLst>
          </p:cNvPr>
          <p:cNvSpPr txBox="1"/>
          <p:nvPr/>
        </p:nvSpPr>
        <p:spPr>
          <a:xfrm>
            <a:off x="708122" y="2287066"/>
            <a:ext cx="3051473"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NIN: NODULE INCEPTION </a:t>
            </a:r>
          </a:p>
        </p:txBody>
      </p:sp>
      <p:sp>
        <p:nvSpPr>
          <p:cNvPr id="28" name="TextBox 27">
            <a:extLst>
              <a:ext uri="{FF2B5EF4-FFF2-40B4-BE49-F238E27FC236}">
                <a16:creationId xmlns:a16="http://schemas.microsoft.com/office/drawing/2014/main" id="{3F00511C-84FE-E725-8B1B-C91CCD48564B}"/>
              </a:ext>
            </a:extLst>
          </p:cNvPr>
          <p:cNvSpPr txBox="1"/>
          <p:nvPr/>
        </p:nvSpPr>
        <p:spPr>
          <a:xfrm>
            <a:off x="10219038" y="2730222"/>
            <a:ext cx="1638590"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Land Plants</a:t>
            </a:r>
          </a:p>
        </p:txBody>
      </p:sp>
      <p:cxnSp>
        <p:nvCxnSpPr>
          <p:cNvPr id="30" name="Straight Connector 29">
            <a:extLst>
              <a:ext uri="{FF2B5EF4-FFF2-40B4-BE49-F238E27FC236}">
                <a16:creationId xmlns:a16="http://schemas.microsoft.com/office/drawing/2014/main" id="{ECB4AAB6-0F54-589C-459A-1422AAB6A166}"/>
              </a:ext>
            </a:extLst>
          </p:cNvPr>
          <p:cNvCxnSpPr>
            <a:cxnSpLocks/>
          </p:cNvCxnSpPr>
          <p:nvPr/>
        </p:nvCxnSpPr>
        <p:spPr>
          <a:xfrm>
            <a:off x="10219038" y="1307726"/>
            <a:ext cx="0" cy="3249760"/>
          </a:xfrm>
          <a:prstGeom prst="line">
            <a:avLst/>
          </a:prstGeom>
          <a:ln w="28575"/>
        </p:spPr>
        <p:style>
          <a:lnRef idx="1">
            <a:schemeClr val="dk1"/>
          </a:lnRef>
          <a:fillRef idx="0">
            <a:schemeClr val="dk1"/>
          </a:fillRef>
          <a:effectRef idx="0">
            <a:schemeClr val="dk1"/>
          </a:effectRef>
          <a:fontRef idx="minor">
            <a:schemeClr val="tx1"/>
          </a:fontRef>
        </p:style>
      </p:cxnSp>
      <p:pic>
        <p:nvPicPr>
          <p:cNvPr id="32" name="Picture 31">
            <a:extLst>
              <a:ext uri="{FF2B5EF4-FFF2-40B4-BE49-F238E27FC236}">
                <a16:creationId xmlns:a16="http://schemas.microsoft.com/office/drawing/2014/main" id="{2AF8BB1C-C1FD-5275-E5EA-93513C6F28F1}"/>
              </a:ext>
            </a:extLst>
          </p:cNvPr>
          <p:cNvPicPr>
            <a:picLocks noChangeAspect="1"/>
          </p:cNvPicPr>
          <p:nvPr/>
        </p:nvPicPr>
        <p:blipFill>
          <a:blip r:embed="rId3"/>
          <a:stretch>
            <a:fillRect/>
          </a:stretch>
        </p:blipFill>
        <p:spPr>
          <a:xfrm>
            <a:off x="3632786" y="1895659"/>
            <a:ext cx="1628932" cy="1744019"/>
          </a:xfrm>
          <a:prstGeom prst="rect">
            <a:avLst/>
          </a:prstGeom>
        </p:spPr>
      </p:pic>
      <p:sp>
        <p:nvSpPr>
          <p:cNvPr id="33" name="TextBox 32">
            <a:extLst>
              <a:ext uri="{FF2B5EF4-FFF2-40B4-BE49-F238E27FC236}">
                <a16:creationId xmlns:a16="http://schemas.microsoft.com/office/drawing/2014/main" id="{4A1D024F-5658-9DC4-2AD3-0B3B59504374}"/>
              </a:ext>
            </a:extLst>
          </p:cNvPr>
          <p:cNvSpPr txBox="1"/>
          <p:nvPr/>
        </p:nvSpPr>
        <p:spPr>
          <a:xfrm>
            <a:off x="4605466" y="1530857"/>
            <a:ext cx="569387" cy="400110"/>
          </a:xfrm>
          <a:prstGeom prst="rect">
            <a:avLst/>
          </a:prstGeom>
          <a:noFill/>
        </p:spPr>
        <p:txBody>
          <a:bodyPr wrap="none" rtlCol="0">
            <a:spAutoFit/>
          </a:bodyPr>
          <a:lstStyle/>
          <a:p>
            <a:r>
              <a:rPr lang="en-US" sz="2000" b="1" i="1" dirty="0" err="1">
                <a:latin typeface="Arial" panose="020B0604020202020204" pitchFamily="34" charset="0"/>
                <a:cs typeface="Arial" panose="020B0604020202020204" pitchFamily="34" charset="0"/>
              </a:rPr>
              <a:t>nin</a:t>
            </a:r>
            <a:endParaRPr lang="en-US" sz="2000" b="1" i="1"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E932DAAF-6D79-3460-3A21-A9399AF06CAA}"/>
              </a:ext>
            </a:extLst>
          </p:cNvPr>
          <p:cNvSpPr txBox="1"/>
          <p:nvPr/>
        </p:nvSpPr>
        <p:spPr>
          <a:xfrm>
            <a:off x="3826570" y="1535073"/>
            <a:ext cx="58381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WT</a:t>
            </a:r>
          </a:p>
        </p:txBody>
      </p:sp>
      <p:sp>
        <p:nvSpPr>
          <p:cNvPr id="35" name="TextBox 34">
            <a:extLst>
              <a:ext uri="{FF2B5EF4-FFF2-40B4-BE49-F238E27FC236}">
                <a16:creationId xmlns:a16="http://schemas.microsoft.com/office/drawing/2014/main" id="{1C0E218D-152F-4C5B-9407-B87F28CC5BA6}"/>
              </a:ext>
            </a:extLst>
          </p:cNvPr>
          <p:cNvSpPr txBox="1"/>
          <p:nvPr/>
        </p:nvSpPr>
        <p:spPr>
          <a:xfrm>
            <a:off x="3931670" y="1228159"/>
            <a:ext cx="883575" cy="400110"/>
          </a:xfrm>
          <a:prstGeom prst="rect">
            <a:avLst/>
          </a:prstGeom>
          <a:noFill/>
        </p:spPr>
        <p:txBody>
          <a:bodyPr wrap="none" rtlCol="0">
            <a:spAutoFit/>
          </a:bodyPr>
          <a:lstStyle/>
          <a:p>
            <a:r>
              <a:rPr lang="en-US" sz="2000" b="1" i="1" dirty="0">
                <a:latin typeface="Arial" panose="020B0604020202020204" pitchFamily="34" charset="0"/>
                <a:cs typeface="Arial" panose="020B0604020202020204" pitchFamily="34" charset="0"/>
              </a:rPr>
              <a:t>Lotus</a:t>
            </a:r>
          </a:p>
        </p:txBody>
      </p:sp>
      <p:sp>
        <p:nvSpPr>
          <p:cNvPr id="36" name="TextBox 35">
            <a:extLst>
              <a:ext uri="{FF2B5EF4-FFF2-40B4-BE49-F238E27FC236}">
                <a16:creationId xmlns:a16="http://schemas.microsoft.com/office/drawing/2014/main" id="{2C2B517E-0716-8941-2A3D-AC2B019DF6EB}"/>
              </a:ext>
            </a:extLst>
          </p:cNvPr>
          <p:cNvSpPr txBox="1"/>
          <p:nvPr/>
        </p:nvSpPr>
        <p:spPr>
          <a:xfrm>
            <a:off x="1541205" y="2668295"/>
            <a:ext cx="2124299" cy="338554"/>
          </a:xfrm>
          <a:prstGeom prst="rect">
            <a:avLst/>
          </a:prstGeom>
          <a:noFill/>
        </p:spPr>
        <p:txBody>
          <a:bodyPr wrap="none" rtlCol="0">
            <a:spAutoFit/>
          </a:bodyPr>
          <a:lstStyle/>
          <a:p>
            <a:r>
              <a:rPr lang="en-US" sz="1600" i="1" dirty="0" err="1">
                <a:latin typeface="Arial" panose="020B0604020202020204" pitchFamily="34" charset="0"/>
                <a:cs typeface="Arial" panose="020B0604020202020204" pitchFamily="34" charset="0"/>
              </a:rPr>
              <a:t>Schauser</a:t>
            </a:r>
            <a:r>
              <a:rPr lang="en-US" sz="1600" i="1" dirty="0">
                <a:latin typeface="Arial" panose="020B0604020202020204" pitchFamily="34" charset="0"/>
                <a:cs typeface="Arial" panose="020B0604020202020204" pitchFamily="34" charset="0"/>
              </a:rPr>
              <a:t> et al., 1999</a:t>
            </a:r>
          </a:p>
        </p:txBody>
      </p:sp>
      <p:sp>
        <p:nvSpPr>
          <p:cNvPr id="37" name="TextBox 36">
            <a:extLst>
              <a:ext uri="{FF2B5EF4-FFF2-40B4-BE49-F238E27FC236}">
                <a16:creationId xmlns:a16="http://schemas.microsoft.com/office/drawing/2014/main" id="{7A6528E8-1063-F232-4C4E-94C3AC5E291E}"/>
              </a:ext>
            </a:extLst>
          </p:cNvPr>
          <p:cNvSpPr txBox="1"/>
          <p:nvPr/>
        </p:nvSpPr>
        <p:spPr>
          <a:xfrm>
            <a:off x="2194732" y="6418260"/>
            <a:ext cx="2169184" cy="338554"/>
          </a:xfrm>
          <a:prstGeom prst="rect">
            <a:avLst/>
          </a:prstGeom>
          <a:noFill/>
        </p:spPr>
        <p:txBody>
          <a:bodyPr wrap="none" rtlCol="0">
            <a:spAutoFit/>
          </a:bodyPr>
          <a:lstStyle/>
          <a:p>
            <a:r>
              <a:rPr lang="en-US" sz="1600" i="1" dirty="0" err="1">
                <a:latin typeface="Arial" panose="020B0604020202020204" pitchFamily="34" charset="0"/>
                <a:cs typeface="Arial" panose="020B0604020202020204" pitchFamily="34" charset="0"/>
              </a:rPr>
              <a:t>Castaings</a:t>
            </a:r>
            <a:r>
              <a:rPr lang="en-US" sz="1600" i="1" dirty="0">
                <a:latin typeface="Arial" panose="020B0604020202020204" pitchFamily="34" charset="0"/>
                <a:cs typeface="Arial" panose="020B0604020202020204" pitchFamily="34" charset="0"/>
              </a:rPr>
              <a:t> et al., 2009</a:t>
            </a:r>
          </a:p>
        </p:txBody>
      </p:sp>
      <p:sp>
        <p:nvSpPr>
          <p:cNvPr id="2" name="TextBox 1">
            <a:extLst>
              <a:ext uri="{FF2B5EF4-FFF2-40B4-BE49-F238E27FC236}">
                <a16:creationId xmlns:a16="http://schemas.microsoft.com/office/drawing/2014/main" id="{207EA276-D15A-BDE8-5C69-FC1F3882CE30}"/>
              </a:ext>
            </a:extLst>
          </p:cNvPr>
          <p:cNvSpPr txBox="1"/>
          <p:nvPr/>
        </p:nvSpPr>
        <p:spPr>
          <a:xfrm>
            <a:off x="3578857" y="3635543"/>
            <a:ext cx="1854418" cy="369332"/>
          </a:xfrm>
          <a:prstGeom prst="rect">
            <a:avLst/>
          </a:prstGeom>
          <a:noFill/>
        </p:spPr>
        <p:txBody>
          <a:bodyPr wrap="none" rtlCol="0">
            <a:spAutoFit/>
          </a:bodyPr>
          <a:lstStyle/>
          <a:p>
            <a:r>
              <a:rPr lang="en-US" dirty="0"/>
              <a:t>Nodule formation</a:t>
            </a:r>
          </a:p>
        </p:txBody>
      </p:sp>
    </p:spTree>
    <p:extLst>
      <p:ext uri="{BB962C8B-B14F-4D97-AF65-F5344CB8AC3E}">
        <p14:creationId xmlns:p14="http://schemas.microsoft.com/office/powerpoint/2010/main" val="2956973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7D62ED7-E8E9-3E35-C32E-196BA65EC972}"/>
              </a:ext>
            </a:extLst>
          </p:cNvPr>
          <p:cNvGrpSpPr/>
          <p:nvPr/>
        </p:nvGrpSpPr>
        <p:grpSpPr>
          <a:xfrm>
            <a:off x="3259438" y="486632"/>
            <a:ext cx="8613178" cy="6008033"/>
            <a:chOff x="3259438" y="486632"/>
            <a:chExt cx="8613178" cy="6008033"/>
          </a:xfrm>
        </p:grpSpPr>
        <p:cxnSp>
          <p:nvCxnSpPr>
            <p:cNvPr id="11" name="Straight Connector 10">
              <a:extLst>
                <a:ext uri="{FF2B5EF4-FFF2-40B4-BE49-F238E27FC236}">
                  <a16:creationId xmlns:a16="http://schemas.microsoft.com/office/drawing/2014/main" id="{D16035DA-8799-F589-428C-52A8AB527C60}"/>
                </a:ext>
              </a:extLst>
            </p:cNvPr>
            <p:cNvCxnSpPr>
              <a:cxnSpLocks/>
            </p:cNvCxnSpPr>
            <p:nvPr/>
          </p:nvCxnSpPr>
          <p:spPr>
            <a:xfrm flipH="1">
              <a:off x="5698815" y="2965253"/>
              <a:ext cx="468690" cy="151138"/>
            </a:xfrm>
            <a:prstGeom prst="line">
              <a:avLst/>
            </a:prstGeom>
            <a:ln w="317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840BBFF3-4975-F64D-EC32-0041208BCA96}"/>
                </a:ext>
              </a:extLst>
            </p:cNvPr>
            <p:cNvCxnSpPr>
              <a:cxnSpLocks/>
            </p:cNvCxnSpPr>
            <p:nvPr/>
          </p:nvCxnSpPr>
          <p:spPr>
            <a:xfrm flipH="1">
              <a:off x="5206295" y="3114453"/>
              <a:ext cx="493241" cy="39721"/>
            </a:xfrm>
            <a:prstGeom prst="line">
              <a:avLst/>
            </a:prstGeom>
            <a:ln w="317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8D5F4E4-D4F5-6A9E-24A1-89FC87DDB3BA}"/>
                </a:ext>
              </a:extLst>
            </p:cNvPr>
            <p:cNvCxnSpPr>
              <a:cxnSpLocks/>
            </p:cNvCxnSpPr>
            <p:nvPr/>
          </p:nvCxnSpPr>
          <p:spPr>
            <a:xfrm flipH="1">
              <a:off x="5009875" y="3117686"/>
              <a:ext cx="670868" cy="279292"/>
            </a:xfrm>
            <a:prstGeom prst="line">
              <a:avLst/>
            </a:prstGeom>
            <a:ln w="31750"/>
          </p:spPr>
          <p:style>
            <a:lnRef idx="1">
              <a:schemeClr val="dk1"/>
            </a:lnRef>
            <a:fillRef idx="0">
              <a:schemeClr val="dk1"/>
            </a:fillRef>
            <a:effectRef idx="0">
              <a:schemeClr val="dk1"/>
            </a:effectRef>
            <a:fontRef idx="minor">
              <a:schemeClr val="tx1"/>
            </a:fontRef>
          </p:style>
        </p:cxnSp>
        <p:grpSp>
          <p:nvGrpSpPr>
            <p:cNvPr id="4" name="Group 3">
              <a:extLst>
                <a:ext uri="{FF2B5EF4-FFF2-40B4-BE49-F238E27FC236}">
                  <a16:creationId xmlns:a16="http://schemas.microsoft.com/office/drawing/2014/main" id="{FBD3F2D2-211C-CD4B-9B9A-81019F25736B}"/>
                </a:ext>
              </a:extLst>
            </p:cNvPr>
            <p:cNvGrpSpPr/>
            <p:nvPr/>
          </p:nvGrpSpPr>
          <p:grpSpPr>
            <a:xfrm>
              <a:off x="3259438" y="486632"/>
              <a:ext cx="8613178" cy="6008033"/>
              <a:chOff x="3259438" y="486632"/>
              <a:chExt cx="8613178" cy="6008033"/>
            </a:xfrm>
          </p:grpSpPr>
          <p:grpSp>
            <p:nvGrpSpPr>
              <p:cNvPr id="3" name="Group 2">
                <a:extLst>
                  <a:ext uri="{FF2B5EF4-FFF2-40B4-BE49-F238E27FC236}">
                    <a16:creationId xmlns:a16="http://schemas.microsoft.com/office/drawing/2014/main" id="{479FE9B6-A9E6-61EF-6447-9F06DA771E40}"/>
                  </a:ext>
                </a:extLst>
              </p:cNvPr>
              <p:cNvGrpSpPr/>
              <p:nvPr/>
            </p:nvGrpSpPr>
            <p:grpSpPr>
              <a:xfrm>
                <a:off x="3259438" y="486632"/>
                <a:ext cx="8613178" cy="6008033"/>
                <a:chOff x="3259438" y="486632"/>
                <a:chExt cx="8613178" cy="6008033"/>
              </a:xfrm>
            </p:grpSpPr>
            <p:sp>
              <p:nvSpPr>
                <p:cNvPr id="84" name="TextBox 83"/>
                <p:cNvSpPr txBox="1"/>
                <p:nvPr/>
              </p:nvSpPr>
              <p:spPr>
                <a:xfrm>
                  <a:off x="3607383" y="486632"/>
                  <a:ext cx="4672433"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NLP Transcription Factors</a:t>
                  </a:r>
                </a:p>
              </p:txBody>
            </p:sp>
            <p:sp>
              <p:nvSpPr>
                <p:cNvPr id="46" name="TextBox 45"/>
                <p:cNvSpPr txBox="1"/>
                <p:nvPr/>
              </p:nvSpPr>
              <p:spPr>
                <a:xfrm>
                  <a:off x="8757404" y="6156111"/>
                  <a:ext cx="3115212"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a:t>
                  </a:r>
                  <a:r>
                    <a:rPr lang="en-US" sz="1600" i="1" dirty="0" err="1">
                      <a:latin typeface="Arial" panose="020B0604020202020204" pitchFamily="34" charset="0"/>
                      <a:cs typeface="Arial" panose="020B0604020202020204" pitchFamily="34" charset="0"/>
                    </a:rPr>
                    <a:t>Konishi</a:t>
                  </a:r>
                  <a:r>
                    <a:rPr lang="en-US" sz="1600" i="1" dirty="0">
                      <a:latin typeface="Arial" panose="020B0604020202020204" pitchFamily="34" charset="0"/>
                      <a:cs typeface="Arial" panose="020B0604020202020204" pitchFamily="34" charset="0"/>
                    </a:rPr>
                    <a:t> and Yanagisawa, 2013)</a:t>
                  </a:r>
                </a:p>
              </p:txBody>
            </p:sp>
            <p:sp>
              <p:nvSpPr>
                <p:cNvPr id="49" name="Oval 48"/>
                <p:cNvSpPr/>
                <p:nvPr/>
              </p:nvSpPr>
              <p:spPr>
                <a:xfrm>
                  <a:off x="4355229" y="4415405"/>
                  <a:ext cx="1411706" cy="866274"/>
                </a:xfrm>
                <a:prstGeom prst="ellipse">
                  <a:avLst/>
                </a:prstGeom>
                <a:solidFill>
                  <a:srgbClr val="FFFF00"/>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NLPs</a:t>
                  </a:r>
                </a:p>
              </p:txBody>
            </p:sp>
            <p:sp>
              <p:nvSpPr>
                <p:cNvPr id="50" name="Rectangle 49"/>
                <p:cNvSpPr/>
                <p:nvPr/>
              </p:nvSpPr>
              <p:spPr>
                <a:xfrm>
                  <a:off x="3976147" y="5297721"/>
                  <a:ext cx="2029326" cy="468243"/>
                </a:xfrm>
                <a:prstGeom prst="rect">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52" name="Rectangle 51"/>
                <p:cNvSpPr/>
                <p:nvPr/>
              </p:nvSpPr>
              <p:spPr>
                <a:xfrm>
                  <a:off x="5988384" y="5293070"/>
                  <a:ext cx="2817089" cy="473242"/>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Nitrate responsive gene</a:t>
                  </a:r>
                </a:p>
              </p:txBody>
            </p:sp>
            <p:sp>
              <p:nvSpPr>
                <p:cNvPr id="53" name="TextBox 52"/>
                <p:cNvSpPr txBox="1"/>
                <p:nvPr/>
              </p:nvSpPr>
              <p:spPr>
                <a:xfrm>
                  <a:off x="8805473" y="4921770"/>
                  <a:ext cx="975588" cy="923330"/>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NIR</a:t>
                  </a:r>
                </a:p>
                <a:p>
                  <a:r>
                    <a:rPr lang="en-US" b="1" i="1" dirty="0">
                      <a:latin typeface="Arial" panose="020B0604020202020204" pitchFamily="34" charset="0"/>
                      <a:cs typeface="Arial" panose="020B0604020202020204" pitchFamily="34" charset="0"/>
                    </a:rPr>
                    <a:t>NIA1/2</a:t>
                  </a:r>
                </a:p>
                <a:p>
                  <a:r>
                    <a:rPr lang="en-US" b="1" i="1" dirty="0">
                      <a:latin typeface="Arial" panose="020B0604020202020204" pitchFamily="34" charset="0"/>
                      <a:cs typeface="Arial" panose="020B0604020202020204" pitchFamily="34" charset="0"/>
                    </a:rPr>
                    <a:t>NRT2.1</a:t>
                  </a:r>
                </a:p>
              </p:txBody>
            </p:sp>
            <p:sp>
              <p:nvSpPr>
                <p:cNvPr id="55" name="Rectangle 54"/>
                <p:cNvSpPr/>
                <p:nvPr/>
              </p:nvSpPr>
              <p:spPr>
                <a:xfrm>
                  <a:off x="4680161" y="5303125"/>
                  <a:ext cx="914400" cy="453131"/>
                </a:xfrm>
                <a:prstGeom prst="rect">
                  <a:avLst/>
                </a:prstGeom>
                <a:solidFill>
                  <a:schemeClr val="accent3">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tx1"/>
                      </a:solidFill>
                      <a:latin typeface="Arial" panose="020B0604020202020204" pitchFamily="34" charset="0"/>
                      <a:cs typeface="Arial" panose="020B0604020202020204" pitchFamily="34" charset="0"/>
                    </a:rPr>
                    <a:t>NRE</a:t>
                  </a:r>
                </a:p>
              </p:txBody>
            </p:sp>
            <p:sp>
              <p:nvSpPr>
                <p:cNvPr id="56" name="TextBox 55"/>
                <p:cNvSpPr txBox="1"/>
                <p:nvPr/>
              </p:nvSpPr>
              <p:spPr>
                <a:xfrm>
                  <a:off x="3259438" y="5854249"/>
                  <a:ext cx="3801041"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NRE</a:t>
                  </a:r>
                  <a:r>
                    <a:rPr lang="en-US" b="1" dirty="0">
                      <a:latin typeface="Arial" panose="020B0604020202020204" pitchFamily="34" charset="0"/>
                      <a:cs typeface="Arial" panose="020B0604020202020204" pitchFamily="34" charset="0"/>
                    </a:rPr>
                    <a:t>: Nitrate Response Elements</a:t>
                  </a:r>
                </a:p>
              </p:txBody>
            </p:sp>
            <p:grpSp>
              <p:nvGrpSpPr>
                <p:cNvPr id="2" name="Group 74"/>
                <p:cNvGrpSpPr/>
                <p:nvPr/>
              </p:nvGrpSpPr>
              <p:grpSpPr>
                <a:xfrm>
                  <a:off x="4510128" y="1407368"/>
                  <a:ext cx="4202769" cy="2919752"/>
                  <a:chOff x="1648873" y="1600200"/>
                  <a:chExt cx="5769406" cy="3588160"/>
                </a:xfrm>
              </p:grpSpPr>
              <p:sp>
                <p:nvSpPr>
                  <p:cNvPr id="74" name="Rounded Rectangle 73"/>
                  <p:cNvSpPr/>
                  <p:nvPr/>
                </p:nvSpPr>
                <p:spPr>
                  <a:xfrm>
                    <a:off x="1808841" y="2174443"/>
                    <a:ext cx="2848146" cy="24384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rial" panose="020B0604020202020204" pitchFamily="34" charset="0"/>
                      <a:cs typeface="Arial" panose="020B0604020202020204" pitchFamily="34" charset="0"/>
                    </a:endParaRPr>
                  </a:p>
                </p:txBody>
              </p:sp>
              <p:sp>
                <p:nvSpPr>
                  <p:cNvPr id="73" name="Rounded Rectangle 72"/>
                  <p:cNvSpPr/>
                  <p:nvPr/>
                </p:nvSpPr>
                <p:spPr>
                  <a:xfrm>
                    <a:off x="5618054" y="3419474"/>
                    <a:ext cx="1800225" cy="118110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panose="020B0604020202020204" pitchFamily="34" charset="0"/>
                      <a:cs typeface="Arial" panose="020B0604020202020204" pitchFamily="34" charset="0"/>
                    </a:endParaRPr>
                  </a:p>
                </p:txBody>
              </p:sp>
              <p:sp>
                <p:nvSpPr>
                  <p:cNvPr id="71" name="Rounded Rectangle 70"/>
                  <p:cNvSpPr/>
                  <p:nvPr/>
                </p:nvSpPr>
                <p:spPr>
                  <a:xfrm>
                    <a:off x="5181216" y="1628629"/>
                    <a:ext cx="1762491" cy="9144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panose="020B0604020202020204" pitchFamily="34" charset="0"/>
                      <a:cs typeface="Arial" panose="020B0604020202020204" pitchFamily="34" charset="0"/>
                    </a:endParaRPr>
                  </a:p>
                </p:txBody>
              </p:sp>
              <p:cxnSp>
                <p:nvCxnSpPr>
                  <p:cNvPr id="6" name="Straight Connector 5"/>
                  <p:cNvCxnSpPr/>
                  <p:nvPr/>
                </p:nvCxnSpPr>
                <p:spPr>
                  <a:xfrm flipV="1">
                    <a:off x="4619625" y="2486025"/>
                    <a:ext cx="847725" cy="9525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5438775" y="2000250"/>
                    <a:ext cx="47625" cy="4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486400" y="2352675"/>
                    <a:ext cx="419100" cy="114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657725" y="3419475"/>
                    <a:ext cx="828675"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486400" y="3790950"/>
                    <a:ext cx="733425" cy="381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76875" y="3829050"/>
                    <a:ext cx="419100" cy="4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210050" y="3362325"/>
                    <a:ext cx="409575" cy="571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3800475" y="2962275"/>
                    <a:ext cx="409576"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457575" y="2867025"/>
                    <a:ext cx="333377" cy="952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800475" y="2790825"/>
                    <a:ext cx="0" cy="1714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962400" y="3352801"/>
                    <a:ext cx="247650" cy="1238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2686050" y="3381375"/>
                    <a:ext cx="1266826" cy="1047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771900" y="3495675"/>
                    <a:ext cx="180975" cy="5048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390900" y="4000502"/>
                    <a:ext cx="381000" cy="1523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771900" y="4000501"/>
                    <a:ext cx="9525" cy="3238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609850" y="4819650"/>
                    <a:ext cx="3524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057774" y="1600200"/>
                    <a:ext cx="1142522" cy="378235"/>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AtNLP8</a:t>
                    </a:r>
                  </a:p>
                </p:txBody>
              </p:sp>
              <p:sp>
                <p:nvSpPr>
                  <p:cNvPr id="61" name="TextBox 60"/>
                  <p:cNvSpPr txBox="1"/>
                  <p:nvPr/>
                </p:nvSpPr>
                <p:spPr>
                  <a:xfrm>
                    <a:off x="5886450" y="2000250"/>
                    <a:ext cx="1142522" cy="378235"/>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AtNLP9</a:t>
                    </a:r>
                  </a:p>
                </p:txBody>
              </p:sp>
              <p:sp>
                <p:nvSpPr>
                  <p:cNvPr id="62" name="TextBox 61"/>
                  <p:cNvSpPr txBox="1"/>
                  <p:nvPr/>
                </p:nvSpPr>
                <p:spPr>
                  <a:xfrm>
                    <a:off x="3343275" y="4333874"/>
                    <a:ext cx="1142522" cy="378235"/>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AtNLP1</a:t>
                    </a:r>
                  </a:p>
                </p:txBody>
              </p:sp>
              <p:sp>
                <p:nvSpPr>
                  <p:cNvPr id="63" name="TextBox 62"/>
                  <p:cNvSpPr txBox="1"/>
                  <p:nvPr/>
                </p:nvSpPr>
                <p:spPr>
                  <a:xfrm>
                    <a:off x="2281347" y="4010024"/>
                    <a:ext cx="1142522" cy="378235"/>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AtNLP2</a:t>
                    </a:r>
                  </a:p>
                </p:txBody>
              </p:sp>
              <p:sp>
                <p:nvSpPr>
                  <p:cNvPr id="64" name="TextBox 63"/>
                  <p:cNvSpPr txBox="1"/>
                  <p:nvPr/>
                </p:nvSpPr>
                <p:spPr>
                  <a:xfrm>
                    <a:off x="1648873" y="3192257"/>
                    <a:ext cx="1142522" cy="378235"/>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AtNLP3</a:t>
                    </a:r>
                  </a:p>
                </p:txBody>
              </p:sp>
              <p:sp>
                <p:nvSpPr>
                  <p:cNvPr id="65" name="TextBox 64"/>
                  <p:cNvSpPr txBox="1"/>
                  <p:nvPr/>
                </p:nvSpPr>
                <p:spPr>
                  <a:xfrm>
                    <a:off x="2348093" y="2615995"/>
                    <a:ext cx="1142522" cy="378235"/>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AtNLP4</a:t>
                    </a:r>
                  </a:p>
                </p:txBody>
              </p:sp>
              <p:sp>
                <p:nvSpPr>
                  <p:cNvPr id="66" name="TextBox 65"/>
                  <p:cNvSpPr txBox="1"/>
                  <p:nvPr/>
                </p:nvSpPr>
                <p:spPr>
                  <a:xfrm>
                    <a:off x="3352798" y="2296907"/>
                    <a:ext cx="1142522" cy="378235"/>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AtNLP5</a:t>
                    </a:r>
                  </a:p>
                </p:txBody>
              </p:sp>
              <p:sp>
                <p:nvSpPr>
                  <p:cNvPr id="67" name="TextBox 66"/>
                  <p:cNvSpPr txBox="1"/>
                  <p:nvPr/>
                </p:nvSpPr>
                <p:spPr>
                  <a:xfrm>
                    <a:off x="2552700" y="4810125"/>
                    <a:ext cx="594588" cy="378235"/>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0.1</a:t>
                    </a:r>
                  </a:p>
                </p:txBody>
              </p:sp>
              <p:sp>
                <p:nvSpPr>
                  <p:cNvPr id="68" name="TextBox 67"/>
                  <p:cNvSpPr txBox="1"/>
                  <p:nvPr/>
                </p:nvSpPr>
                <p:spPr>
                  <a:xfrm>
                    <a:off x="6172200" y="3581400"/>
                    <a:ext cx="1142522" cy="378235"/>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AtNLP6</a:t>
                    </a:r>
                  </a:p>
                </p:txBody>
              </p:sp>
              <p:sp>
                <p:nvSpPr>
                  <p:cNvPr id="69" name="TextBox 68"/>
                  <p:cNvSpPr txBox="1"/>
                  <p:nvPr/>
                </p:nvSpPr>
                <p:spPr>
                  <a:xfrm>
                    <a:off x="5848350" y="4210050"/>
                    <a:ext cx="1142522" cy="378235"/>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AtNLP7</a:t>
                    </a:r>
                  </a:p>
                </p:txBody>
              </p:sp>
            </p:grpSp>
          </p:grpSp>
          <p:cxnSp>
            <p:nvCxnSpPr>
              <p:cNvPr id="20" name="Straight Connector 19">
                <a:extLst>
                  <a:ext uri="{FF2B5EF4-FFF2-40B4-BE49-F238E27FC236}">
                    <a16:creationId xmlns:a16="http://schemas.microsoft.com/office/drawing/2014/main" id="{9D22B65F-3208-BA31-2756-8756BFA62587}"/>
                  </a:ext>
                </a:extLst>
              </p:cNvPr>
              <p:cNvCxnSpPr>
                <a:cxnSpLocks/>
              </p:cNvCxnSpPr>
              <p:nvPr/>
            </p:nvCxnSpPr>
            <p:spPr>
              <a:xfrm flipH="1" flipV="1">
                <a:off x="4841209" y="3114453"/>
                <a:ext cx="365086" cy="39721"/>
              </a:xfrm>
              <a:prstGeom prst="line">
                <a:avLst/>
              </a:prstGeom>
              <a:ln w="3175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0B802B6E-3374-3620-8D1E-1896DC72B654}"/>
                  </a:ext>
                </a:extLst>
              </p:cNvPr>
              <p:cNvCxnSpPr>
                <a:cxnSpLocks/>
              </p:cNvCxnSpPr>
              <p:nvPr/>
            </p:nvCxnSpPr>
            <p:spPr>
              <a:xfrm flipH="1">
                <a:off x="4835337" y="3162137"/>
                <a:ext cx="390444" cy="142483"/>
              </a:xfrm>
              <a:prstGeom prst="line">
                <a:avLst/>
              </a:prstGeom>
              <a:ln w="31750"/>
            </p:spPr>
            <p:style>
              <a:lnRef idx="1">
                <a:schemeClr val="dk1"/>
              </a:lnRef>
              <a:fillRef idx="0">
                <a:schemeClr val="dk1"/>
              </a:fillRef>
              <a:effectRef idx="0">
                <a:schemeClr val="dk1"/>
              </a:effectRef>
              <a:fontRef idx="minor">
                <a:schemeClr val="tx1"/>
              </a:fontRef>
            </p:style>
          </p:cxnSp>
          <p:sp>
            <p:nvSpPr>
              <p:cNvPr id="39" name="Rounded Rectangle 38">
                <a:extLst>
                  <a:ext uri="{FF2B5EF4-FFF2-40B4-BE49-F238E27FC236}">
                    <a16:creationId xmlns:a16="http://schemas.microsoft.com/office/drawing/2014/main" id="{C4618CFF-7864-AA70-6FE8-65708F6EA62F}"/>
                  </a:ext>
                </a:extLst>
              </p:cNvPr>
              <p:cNvSpPr/>
              <p:nvPr/>
            </p:nvSpPr>
            <p:spPr>
              <a:xfrm>
                <a:off x="4163266" y="2974519"/>
                <a:ext cx="674194" cy="689102"/>
              </a:xfrm>
              <a:prstGeom prst="round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128A773-ADA1-5F18-0572-D42690D67ECF}"/>
                  </a:ext>
                </a:extLst>
              </p:cNvPr>
              <p:cNvSpPr txBox="1"/>
              <p:nvPr/>
            </p:nvSpPr>
            <p:spPr>
              <a:xfrm>
                <a:off x="4193014" y="3150731"/>
                <a:ext cx="702436" cy="307777"/>
              </a:xfrm>
              <a:prstGeom prst="rect">
                <a:avLst/>
              </a:prstGeom>
              <a:noFill/>
            </p:spPr>
            <p:txBody>
              <a:bodyPr wrap="none" rtlCol="0">
                <a:spAutoFit/>
              </a:bodyPr>
              <a:lstStyle/>
              <a:p>
                <a:r>
                  <a:rPr lang="en-US" sz="1400" b="1" dirty="0" err="1">
                    <a:latin typeface="Arial" panose="020B0604020202020204" pitchFamily="34" charset="0"/>
                    <a:cs typeface="Arial" panose="020B0604020202020204" pitchFamily="34" charset="0"/>
                  </a:rPr>
                  <a:t>MtNIN</a:t>
                </a:r>
                <a:endParaRPr lang="en-US" sz="1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A26D00B-97E7-F015-134D-8B56C4B8124F}"/>
                  </a:ext>
                </a:extLst>
              </p:cNvPr>
              <p:cNvSpPr txBox="1"/>
              <p:nvPr/>
            </p:nvSpPr>
            <p:spPr>
              <a:xfrm>
                <a:off x="4194557" y="2938514"/>
                <a:ext cx="713657" cy="307777"/>
              </a:xfrm>
              <a:prstGeom prst="rect">
                <a:avLst/>
              </a:prstGeom>
              <a:noFill/>
            </p:spPr>
            <p:txBody>
              <a:bodyPr wrap="none" rtlCol="0">
                <a:spAutoFit/>
              </a:bodyPr>
              <a:lstStyle/>
              <a:p>
                <a:r>
                  <a:rPr lang="en-US" sz="1400" b="1" dirty="0" err="1">
                    <a:latin typeface="Arial" panose="020B0604020202020204" pitchFamily="34" charset="0"/>
                    <a:cs typeface="Arial" panose="020B0604020202020204" pitchFamily="34" charset="0"/>
                  </a:rPr>
                  <a:t>PsNIN</a:t>
                </a:r>
                <a:endParaRPr lang="en-US" sz="1400" b="1"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C522EC19-BD28-874A-8EA2-F15B8F59FC2C}"/>
                  </a:ext>
                </a:extLst>
              </p:cNvPr>
              <p:cNvSpPr txBox="1"/>
              <p:nvPr/>
            </p:nvSpPr>
            <p:spPr>
              <a:xfrm>
                <a:off x="4307439" y="3360536"/>
                <a:ext cx="652743" cy="307777"/>
              </a:xfrm>
              <a:prstGeom prst="rect">
                <a:avLst/>
              </a:prstGeom>
              <a:noFill/>
            </p:spPr>
            <p:txBody>
              <a:bodyPr wrap="none" rtlCol="0">
                <a:spAutoFit/>
              </a:bodyPr>
              <a:lstStyle/>
              <a:p>
                <a:r>
                  <a:rPr lang="en-US" sz="1400" b="1" dirty="0" err="1">
                    <a:latin typeface="Arial" panose="020B0604020202020204" pitchFamily="34" charset="0"/>
                    <a:cs typeface="Arial" panose="020B0604020202020204" pitchFamily="34" charset="0"/>
                  </a:rPr>
                  <a:t>LjNIN</a:t>
                </a:r>
                <a:endParaRPr lang="en-US" sz="1400" b="1" dirty="0">
                  <a:latin typeface="Arial" panose="020B0604020202020204" pitchFamily="34" charset="0"/>
                  <a:cs typeface="Arial" panose="020B0604020202020204" pitchFamily="34" charset="0"/>
                </a:endParaRPr>
              </a:p>
            </p:txBody>
          </p:sp>
        </p:grpSp>
      </p:grpSp>
      <p:grpSp>
        <p:nvGrpSpPr>
          <p:cNvPr id="92" name="Group 91">
            <a:extLst>
              <a:ext uri="{FF2B5EF4-FFF2-40B4-BE49-F238E27FC236}">
                <a16:creationId xmlns:a16="http://schemas.microsoft.com/office/drawing/2014/main" id="{1102F147-DA1D-C942-75BB-6C9432C61CC2}"/>
              </a:ext>
            </a:extLst>
          </p:cNvPr>
          <p:cNvGrpSpPr/>
          <p:nvPr/>
        </p:nvGrpSpPr>
        <p:grpSpPr>
          <a:xfrm>
            <a:off x="538792" y="2517602"/>
            <a:ext cx="4295017" cy="2515175"/>
            <a:chOff x="538792" y="2517602"/>
            <a:chExt cx="4295017" cy="2515175"/>
          </a:xfrm>
        </p:grpSpPr>
        <p:grpSp>
          <p:nvGrpSpPr>
            <p:cNvPr id="91" name="Group 90">
              <a:extLst>
                <a:ext uri="{FF2B5EF4-FFF2-40B4-BE49-F238E27FC236}">
                  <a16:creationId xmlns:a16="http://schemas.microsoft.com/office/drawing/2014/main" id="{58D7DF1B-2958-4AF8-0342-264B727096FF}"/>
                </a:ext>
              </a:extLst>
            </p:cNvPr>
            <p:cNvGrpSpPr/>
            <p:nvPr/>
          </p:nvGrpSpPr>
          <p:grpSpPr>
            <a:xfrm>
              <a:off x="538792" y="2517602"/>
              <a:ext cx="3768647" cy="2515175"/>
              <a:chOff x="538792" y="2517602"/>
              <a:chExt cx="3768647" cy="2515175"/>
            </a:xfrm>
          </p:grpSpPr>
          <p:sp>
            <p:nvSpPr>
              <p:cNvPr id="72" name="TextBox 71">
                <a:extLst>
                  <a:ext uri="{FF2B5EF4-FFF2-40B4-BE49-F238E27FC236}">
                    <a16:creationId xmlns:a16="http://schemas.microsoft.com/office/drawing/2014/main" id="{F48DDB85-6A93-8B8C-E6FB-C4C8FF06C49B}"/>
                  </a:ext>
                </a:extLst>
              </p:cNvPr>
              <p:cNvSpPr txBox="1"/>
              <p:nvPr/>
            </p:nvSpPr>
            <p:spPr>
              <a:xfrm>
                <a:off x="743725" y="2517602"/>
                <a:ext cx="864339" cy="523220"/>
              </a:xfrm>
              <a:prstGeom prst="rect">
                <a:avLst/>
              </a:prstGeom>
              <a:noFill/>
            </p:spPr>
            <p:txBody>
              <a:bodyPr wrap="none" rtlCol="0">
                <a:spAutoFit/>
              </a:bodyPr>
              <a:lstStyle/>
              <a:p>
                <a:r>
                  <a:rPr lang="en-US" sz="2800" b="1" dirty="0">
                    <a:solidFill>
                      <a:srgbClr val="FF0000"/>
                    </a:solidFill>
                  </a:rPr>
                  <a:t>NO</a:t>
                </a:r>
                <a:r>
                  <a:rPr lang="en-US" sz="2800" b="1" baseline="-25000" dirty="0">
                    <a:solidFill>
                      <a:srgbClr val="FF0000"/>
                    </a:solidFill>
                  </a:rPr>
                  <a:t>3</a:t>
                </a:r>
                <a:r>
                  <a:rPr lang="en-US" sz="2800" b="1" baseline="30000" dirty="0">
                    <a:solidFill>
                      <a:srgbClr val="FF0000"/>
                    </a:solidFill>
                  </a:rPr>
                  <a:t>-</a:t>
                </a:r>
              </a:p>
            </p:txBody>
          </p:sp>
          <p:cxnSp>
            <p:nvCxnSpPr>
              <p:cNvPr id="75" name="Straight Arrow Connector 74">
                <a:extLst>
                  <a:ext uri="{FF2B5EF4-FFF2-40B4-BE49-F238E27FC236}">
                    <a16:creationId xmlns:a16="http://schemas.microsoft.com/office/drawing/2014/main" id="{4BB2D154-2C87-AC19-D8D2-2B5E2D0CBCD2}"/>
                  </a:ext>
                </a:extLst>
              </p:cNvPr>
              <p:cNvCxnSpPr/>
              <p:nvPr/>
            </p:nvCxnSpPr>
            <p:spPr>
              <a:xfrm>
                <a:off x="1983104" y="3664132"/>
                <a:ext cx="150218" cy="3579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B8068DC2-16F9-2500-A90B-FD569B0DF349}"/>
                  </a:ext>
                </a:extLst>
              </p:cNvPr>
              <p:cNvSpPr/>
              <p:nvPr/>
            </p:nvSpPr>
            <p:spPr>
              <a:xfrm>
                <a:off x="538792" y="4022124"/>
                <a:ext cx="2888624" cy="1010653"/>
              </a:xfrm>
              <a:prstGeom prst="ellipse">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CPK10,30,32</a:t>
                </a:r>
              </a:p>
            </p:txBody>
          </p:sp>
          <p:sp>
            <p:nvSpPr>
              <p:cNvPr id="83" name="TextBox 82">
                <a:extLst>
                  <a:ext uri="{FF2B5EF4-FFF2-40B4-BE49-F238E27FC236}">
                    <a16:creationId xmlns:a16="http://schemas.microsoft.com/office/drawing/2014/main" id="{34996559-585B-CD0F-4CA3-1AC9E641EDC1}"/>
                  </a:ext>
                </a:extLst>
              </p:cNvPr>
              <p:cNvSpPr txBox="1"/>
              <p:nvPr/>
            </p:nvSpPr>
            <p:spPr>
              <a:xfrm>
                <a:off x="1528492" y="3231043"/>
                <a:ext cx="813043"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Ca</a:t>
                </a:r>
                <a:r>
                  <a:rPr lang="en-US" sz="2400" b="1" baseline="30000" dirty="0">
                    <a:latin typeface="Arial" panose="020B0604020202020204" pitchFamily="34" charset="0"/>
                    <a:cs typeface="Arial" panose="020B0604020202020204" pitchFamily="34" charset="0"/>
                  </a:rPr>
                  <a:t>2+</a:t>
                </a:r>
              </a:p>
            </p:txBody>
          </p:sp>
          <p:cxnSp>
            <p:nvCxnSpPr>
              <p:cNvPr id="86" name="Straight Arrow Connector 85">
                <a:extLst>
                  <a:ext uri="{FF2B5EF4-FFF2-40B4-BE49-F238E27FC236}">
                    <a16:creationId xmlns:a16="http://schemas.microsoft.com/office/drawing/2014/main" id="{CA9CD394-6F8B-BEB0-BE99-13ACA64E7FD8}"/>
                  </a:ext>
                </a:extLst>
              </p:cNvPr>
              <p:cNvCxnSpPr/>
              <p:nvPr/>
            </p:nvCxnSpPr>
            <p:spPr>
              <a:xfrm>
                <a:off x="1590168" y="2902763"/>
                <a:ext cx="150218" cy="3579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B875027-EB49-D038-EAD1-333C52361242}"/>
                  </a:ext>
                </a:extLst>
              </p:cNvPr>
              <p:cNvCxnSpPr>
                <a:cxnSpLocks/>
              </p:cNvCxnSpPr>
              <p:nvPr/>
            </p:nvCxnSpPr>
            <p:spPr>
              <a:xfrm>
                <a:off x="3532274" y="4527450"/>
                <a:ext cx="775165" cy="23211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90" name="Oval 89">
              <a:extLst>
                <a:ext uri="{FF2B5EF4-FFF2-40B4-BE49-F238E27FC236}">
                  <a16:creationId xmlns:a16="http://schemas.microsoft.com/office/drawing/2014/main" id="{D353F114-372E-711A-F3C0-048D08C782D1}"/>
                </a:ext>
              </a:extLst>
            </p:cNvPr>
            <p:cNvSpPr/>
            <p:nvPr/>
          </p:nvSpPr>
          <p:spPr>
            <a:xfrm>
              <a:off x="4337299" y="4220615"/>
              <a:ext cx="496510" cy="433089"/>
            </a:xfrm>
            <a:prstGeom prst="ellips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anose="020B0604020202020204" pitchFamily="34" charset="0"/>
                  <a:cs typeface="Arial" panose="020B0604020202020204" pitchFamily="34" charset="0"/>
                </a:rPr>
                <a:t>P</a:t>
              </a:r>
            </a:p>
          </p:txBody>
        </p:sp>
      </p:grpSp>
    </p:spTree>
    <p:extLst>
      <p:ext uri="{BB962C8B-B14F-4D97-AF65-F5344CB8AC3E}">
        <p14:creationId xmlns:p14="http://schemas.microsoft.com/office/powerpoint/2010/main" val="65567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fill="hold"/>
                                        <p:tgtEl>
                                          <p:spTgt spid="92"/>
                                        </p:tgtEl>
                                        <p:attrNameLst>
                                          <p:attrName>ppt_x</p:attrName>
                                        </p:attrNameLst>
                                      </p:cBhvr>
                                      <p:tavLst>
                                        <p:tav tm="0">
                                          <p:val>
                                            <p:strVal val="#ppt_x"/>
                                          </p:val>
                                        </p:tav>
                                        <p:tav tm="100000">
                                          <p:val>
                                            <p:strVal val="#ppt_x"/>
                                          </p:val>
                                        </p:tav>
                                      </p:tavLst>
                                    </p:anim>
                                    <p:anim calcmode="lin" valueType="num">
                                      <p:cBhvr additive="base">
                                        <p:cTn id="12"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D2CFA9-3988-6AE5-3077-D6A60DA05093}"/>
              </a:ext>
            </a:extLst>
          </p:cNvPr>
          <p:cNvPicPr>
            <a:picLocks noChangeAspect="1"/>
          </p:cNvPicPr>
          <p:nvPr/>
        </p:nvPicPr>
        <p:blipFill rotWithShape="1">
          <a:blip r:embed="rId2"/>
          <a:srcRect l="13569" t="8647" r="21747"/>
          <a:stretch/>
        </p:blipFill>
        <p:spPr>
          <a:xfrm rot="5400000">
            <a:off x="4636083" y="-1962150"/>
            <a:ext cx="2209800" cy="9258300"/>
          </a:xfrm>
          <a:prstGeom prst="rect">
            <a:avLst/>
          </a:prstGeom>
        </p:spPr>
      </p:pic>
      <p:sp>
        <p:nvSpPr>
          <p:cNvPr id="6" name="TextBox 5">
            <a:extLst>
              <a:ext uri="{FF2B5EF4-FFF2-40B4-BE49-F238E27FC236}">
                <a16:creationId xmlns:a16="http://schemas.microsoft.com/office/drawing/2014/main" id="{4030BA09-319C-5E6E-EFE7-D3CB2973188D}"/>
              </a:ext>
            </a:extLst>
          </p:cNvPr>
          <p:cNvSpPr txBox="1"/>
          <p:nvPr/>
        </p:nvSpPr>
        <p:spPr>
          <a:xfrm>
            <a:off x="10382833" y="1511300"/>
            <a:ext cx="667170" cy="369332"/>
          </a:xfrm>
          <a:prstGeom prst="rect">
            <a:avLst/>
          </a:prstGeom>
          <a:noFill/>
        </p:spPr>
        <p:txBody>
          <a:bodyPr wrap="none" rtlCol="0">
            <a:spAutoFit/>
          </a:bodyPr>
          <a:lstStyle/>
          <a:p>
            <a:r>
              <a:rPr lang="en-US" dirty="0"/>
              <a:t>NLP1</a:t>
            </a:r>
          </a:p>
        </p:txBody>
      </p:sp>
      <p:sp>
        <p:nvSpPr>
          <p:cNvPr id="9" name="TextBox 8">
            <a:extLst>
              <a:ext uri="{FF2B5EF4-FFF2-40B4-BE49-F238E27FC236}">
                <a16:creationId xmlns:a16="http://schemas.microsoft.com/office/drawing/2014/main" id="{22AD0504-4EA4-506E-1E8C-44E4E0CDC802}"/>
              </a:ext>
            </a:extLst>
          </p:cNvPr>
          <p:cNvSpPr txBox="1"/>
          <p:nvPr/>
        </p:nvSpPr>
        <p:spPr>
          <a:xfrm>
            <a:off x="10395533" y="1739900"/>
            <a:ext cx="667170" cy="369332"/>
          </a:xfrm>
          <a:prstGeom prst="rect">
            <a:avLst/>
          </a:prstGeom>
          <a:noFill/>
        </p:spPr>
        <p:txBody>
          <a:bodyPr wrap="none" rtlCol="0">
            <a:spAutoFit/>
          </a:bodyPr>
          <a:lstStyle/>
          <a:p>
            <a:r>
              <a:rPr lang="en-US" dirty="0"/>
              <a:t>NLP2</a:t>
            </a:r>
          </a:p>
        </p:txBody>
      </p:sp>
      <p:sp>
        <p:nvSpPr>
          <p:cNvPr id="10" name="TextBox 9">
            <a:extLst>
              <a:ext uri="{FF2B5EF4-FFF2-40B4-BE49-F238E27FC236}">
                <a16:creationId xmlns:a16="http://schemas.microsoft.com/office/drawing/2014/main" id="{774BA2DD-F6EF-CCCD-AF2C-DFD57407C15C}"/>
              </a:ext>
            </a:extLst>
          </p:cNvPr>
          <p:cNvSpPr txBox="1"/>
          <p:nvPr/>
        </p:nvSpPr>
        <p:spPr>
          <a:xfrm>
            <a:off x="10395533" y="1982232"/>
            <a:ext cx="667170" cy="369332"/>
          </a:xfrm>
          <a:prstGeom prst="rect">
            <a:avLst/>
          </a:prstGeom>
          <a:noFill/>
        </p:spPr>
        <p:txBody>
          <a:bodyPr wrap="none" rtlCol="0">
            <a:spAutoFit/>
          </a:bodyPr>
          <a:lstStyle/>
          <a:p>
            <a:r>
              <a:rPr lang="en-US" dirty="0"/>
              <a:t>NLP3</a:t>
            </a:r>
          </a:p>
        </p:txBody>
      </p:sp>
      <p:sp>
        <p:nvSpPr>
          <p:cNvPr id="11" name="TextBox 10">
            <a:extLst>
              <a:ext uri="{FF2B5EF4-FFF2-40B4-BE49-F238E27FC236}">
                <a16:creationId xmlns:a16="http://schemas.microsoft.com/office/drawing/2014/main" id="{5FB99AF3-A957-C9C6-97AB-EC7E865BF3D2}"/>
              </a:ext>
            </a:extLst>
          </p:cNvPr>
          <p:cNvSpPr txBox="1"/>
          <p:nvPr/>
        </p:nvSpPr>
        <p:spPr>
          <a:xfrm>
            <a:off x="10395533" y="2227818"/>
            <a:ext cx="667170" cy="369332"/>
          </a:xfrm>
          <a:prstGeom prst="rect">
            <a:avLst/>
          </a:prstGeom>
          <a:noFill/>
        </p:spPr>
        <p:txBody>
          <a:bodyPr wrap="none" rtlCol="0">
            <a:spAutoFit/>
          </a:bodyPr>
          <a:lstStyle/>
          <a:p>
            <a:r>
              <a:rPr lang="en-US" dirty="0"/>
              <a:t>NLP4</a:t>
            </a:r>
          </a:p>
        </p:txBody>
      </p:sp>
      <p:sp>
        <p:nvSpPr>
          <p:cNvPr id="12" name="TextBox 11">
            <a:extLst>
              <a:ext uri="{FF2B5EF4-FFF2-40B4-BE49-F238E27FC236}">
                <a16:creationId xmlns:a16="http://schemas.microsoft.com/office/drawing/2014/main" id="{45C5353D-4760-CBD2-3D31-117991CCAAE3}"/>
              </a:ext>
            </a:extLst>
          </p:cNvPr>
          <p:cNvSpPr txBox="1"/>
          <p:nvPr/>
        </p:nvSpPr>
        <p:spPr>
          <a:xfrm>
            <a:off x="10395533" y="2461804"/>
            <a:ext cx="667170" cy="406265"/>
          </a:xfrm>
          <a:prstGeom prst="rect">
            <a:avLst/>
          </a:prstGeom>
          <a:noFill/>
        </p:spPr>
        <p:txBody>
          <a:bodyPr wrap="none" rtlCol="0">
            <a:spAutoFit/>
          </a:bodyPr>
          <a:lstStyle/>
          <a:p>
            <a:r>
              <a:rPr lang="en-US" dirty="0"/>
              <a:t>NLP5</a:t>
            </a:r>
          </a:p>
        </p:txBody>
      </p:sp>
      <p:sp>
        <p:nvSpPr>
          <p:cNvPr id="13" name="TextBox 12">
            <a:extLst>
              <a:ext uri="{FF2B5EF4-FFF2-40B4-BE49-F238E27FC236}">
                <a16:creationId xmlns:a16="http://schemas.microsoft.com/office/drawing/2014/main" id="{63B77369-EE95-19AF-ED21-53B5CFDDC8E0}"/>
              </a:ext>
            </a:extLst>
          </p:cNvPr>
          <p:cNvSpPr txBox="1"/>
          <p:nvPr/>
        </p:nvSpPr>
        <p:spPr>
          <a:xfrm>
            <a:off x="10395533" y="2703036"/>
            <a:ext cx="667170" cy="369332"/>
          </a:xfrm>
          <a:prstGeom prst="rect">
            <a:avLst/>
          </a:prstGeom>
          <a:noFill/>
        </p:spPr>
        <p:txBody>
          <a:bodyPr wrap="none" rtlCol="0">
            <a:spAutoFit/>
          </a:bodyPr>
          <a:lstStyle/>
          <a:p>
            <a:r>
              <a:rPr lang="en-US" dirty="0"/>
              <a:t>NLP6</a:t>
            </a:r>
          </a:p>
        </p:txBody>
      </p:sp>
      <p:sp>
        <p:nvSpPr>
          <p:cNvPr id="14" name="TextBox 13">
            <a:extLst>
              <a:ext uri="{FF2B5EF4-FFF2-40B4-BE49-F238E27FC236}">
                <a16:creationId xmlns:a16="http://schemas.microsoft.com/office/drawing/2014/main" id="{473673AE-FE32-681C-3E7D-16A721C35257}"/>
              </a:ext>
            </a:extLst>
          </p:cNvPr>
          <p:cNvSpPr txBox="1"/>
          <p:nvPr/>
        </p:nvSpPr>
        <p:spPr>
          <a:xfrm>
            <a:off x="10382833" y="2993588"/>
            <a:ext cx="667170" cy="369332"/>
          </a:xfrm>
          <a:prstGeom prst="rect">
            <a:avLst/>
          </a:prstGeom>
          <a:noFill/>
        </p:spPr>
        <p:txBody>
          <a:bodyPr wrap="none" rtlCol="0">
            <a:spAutoFit/>
          </a:bodyPr>
          <a:lstStyle/>
          <a:p>
            <a:r>
              <a:rPr lang="en-US" dirty="0"/>
              <a:t>NLP7</a:t>
            </a:r>
          </a:p>
        </p:txBody>
      </p:sp>
      <p:sp>
        <p:nvSpPr>
          <p:cNvPr id="15" name="TextBox 14">
            <a:extLst>
              <a:ext uri="{FF2B5EF4-FFF2-40B4-BE49-F238E27FC236}">
                <a16:creationId xmlns:a16="http://schemas.microsoft.com/office/drawing/2014/main" id="{DF301A9B-42C2-759B-AEC7-C9CA27FDDA80}"/>
              </a:ext>
            </a:extLst>
          </p:cNvPr>
          <p:cNvSpPr txBox="1"/>
          <p:nvPr/>
        </p:nvSpPr>
        <p:spPr>
          <a:xfrm>
            <a:off x="10395533" y="3254454"/>
            <a:ext cx="667170" cy="369332"/>
          </a:xfrm>
          <a:prstGeom prst="rect">
            <a:avLst/>
          </a:prstGeom>
          <a:noFill/>
        </p:spPr>
        <p:txBody>
          <a:bodyPr wrap="none" rtlCol="0">
            <a:spAutoFit/>
          </a:bodyPr>
          <a:lstStyle/>
          <a:p>
            <a:r>
              <a:rPr lang="en-US" dirty="0"/>
              <a:t>NLP8</a:t>
            </a:r>
          </a:p>
        </p:txBody>
      </p:sp>
      <p:sp>
        <p:nvSpPr>
          <p:cNvPr id="16" name="TextBox 15">
            <a:extLst>
              <a:ext uri="{FF2B5EF4-FFF2-40B4-BE49-F238E27FC236}">
                <a16:creationId xmlns:a16="http://schemas.microsoft.com/office/drawing/2014/main" id="{8B2176A4-FE0A-D216-0427-71DB539569ED}"/>
              </a:ext>
            </a:extLst>
          </p:cNvPr>
          <p:cNvSpPr txBox="1"/>
          <p:nvPr/>
        </p:nvSpPr>
        <p:spPr>
          <a:xfrm>
            <a:off x="10382833" y="3492018"/>
            <a:ext cx="667170" cy="369332"/>
          </a:xfrm>
          <a:prstGeom prst="rect">
            <a:avLst/>
          </a:prstGeom>
          <a:noFill/>
        </p:spPr>
        <p:txBody>
          <a:bodyPr wrap="none" rtlCol="0">
            <a:spAutoFit/>
          </a:bodyPr>
          <a:lstStyle/>
          <a:p>
            <a:r>
              <a:rPr lang="en-US" dirty="0"/>
              <a:t>NLP9</a:t>
            </a:r>
          </a:p>
        </p:txBody>
      </p:sp>
      <p:pic>
        <p:nvPicPr>
          <p:cNvPr id="17" name="Picture 16">
            <a:extLst>
              <a:ext uri="{FF2B5EF4-FFF2-40B4-BE49-F238E27FC236}">
                <a16:creationId xmlns:a16="http://schemas.microsoft.com/office/drawing/2014/main" id="{58679DB6-521C-ABDD-BB46-2A59958D8834}"/>
              </a:ext>
            </a:extLst>
          </p:cNvPr>
          <p:cNvPicPr>
            <a:picLocks noChangeAspect="1"/>
          </p:cNvPicPr>
          <p:nvPr/>
        </p:nvPicPr>
        <p:blipFill>
          <a:blip r:embed="rId3"/>
          <a:stretch>
            <a:fillRect/>
          </a:stretch>
        </p:blipFill>
        <p:spPr>
          <a:xfrm rot="5400000">
            <a:off x="1803983" y="3169200"/>
            <a:ext cx="317500" cy="1701800"/>
          </a:xfrm>
          <a:prstGeom prst="rect">
            <a:avLst/>
          </a:prstGeom>
        </p:spPr>
      </p:pic>
      <p:sp>
        <p:nvSpPr>
          <p:cNvPr id="18" name="TextBox 17">
            <a:extLst>
              <a:ext uri="{FF2B5EF4-FFF2-40B4-BE49-F238E27FC236}">
                <a16:creationId xmlns:a16="http://schemas.microsoft.com/office/drawing/2014/main" id="{764AF9F9-7E1F-60F6-CD8C-C054333E2686}"/>
              </a:ext>
            </a:extLst>
          </p:cNvPr>
          <p:cNvSpPr txBox="1"/>
          <p:nvPr/>
        </p:nvSpPr>
        <p:spPr>
          <a:xfrm>
            <a:off x="10007508" y="1179584"/>
            <a:ext cx="699230" cy="369332"/>
          </a:xfrm>
          <a:prstGeom prst="rect">
            <a:avLst/>
          </a:prstGeom>
          <a:noFill/>
        </p:spPr>
        <p:txBody>
          <a:bodyPr wrap="none" rtlCol="0">
            <a:spAutoFit/>
          </a:bodyPr>
          <a:lstStyle/>
          <a:p>
            <a:r>
              <a:rPr lang="en-US" dirty="0">
                <a:latin typeface="Symbol" pitchFamily="2" charset="2"/>
              </a:rPr>
              <a:t>a</a:t>
            </a:r>
            <a:r>
              <a:rPr lang="en-US" dirty="0"/>
              <a:t>-HA</a:t>
            </a:r>
          </a:p>
        </p:txBody>
      </p:sp>
      <p:pic>
        <p:nvPicPr>
          <p:cNvPr id="19" name="Picture 18">
            <a:extLst>
              <a:ext uri="{FF2B5EF4-FFF2-40B4-BE49-F238E27FC236}">
                <a16:creationId xmlns:a16="http://schemas.microsoft.com/office/drawing/2014/main" id="{8B2C44EF-00BE-F432-971A-DCA5C5DDD0CE}"/>
              </a:ext>
            </a:extLst>
          </p:cNvPr>
          <p:cNvPicPr>
            <a:picLocks noChangeAspect="1"/>
          </p:cNvPicPr>
          <p:nvPr/>
        </p:nvPicPr>
        <p:blipFill>
          <a:blip r:embed="rId4"/>
          <a:stretch>
            <a:fillRect/>
          </a:stretch>
        </p:blipFill>
        <p:spPr>
          <a:xfrm>
            <a:off x="3264483" y="3861350"/>
            <a:ext cx="5651500" cy="2578100"/>
          </a:xfrm>
          <a:prstGeom prst="rect">
            <a:avLst/>
          </a:prstGeom>
        </p:spPr>
      </p:pic>
      <p:sp>
        <p:nvSpPr>
          <p:cNvPr id="22" name="Oval 21">
            <a:extLst>
              <a:ext uri="{FF2B5EF4-FFF2-40B4-BE49-F238E27FC236}">
                <a16:creationId xmlns:a16="http://schemas.microsoft.com/office/drawing/2014/main" id="{A43B489B-94C9-CAEE-2622-B27BF8F633BA}"/>
              </a:ext>
            </a:extLst>
          </p:cNvPr>
          <p:cNvSpPr/>
          <p:nvPr/>
        </p:nvSpPr>
        <p:spPr>
          <a:xfrm>
            <a:off x="3385133" y="3861350"/>
            <a:ext cx="304800" cy="317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CA4CA26-7988-32C1-4BA4-B05DB5C84E03}"/>
              </a:ext>
            </a:extLst>
          </p:cNvPr>
          <p:cNvSpPr/>
          <p:nvPr/>
        </p:nvSpPr>
        <p:spPr>
          <a:xfrm>
            <a:off x="3810583" y="3861349"/>
            <a:ext cx="1346200" cy="25780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D592F05-BE43-AD47-576E-AE457B98E1AA}"/>
              </a:ext>
            </a:extLst>
          </p:cNvPr>
          <p:cNvSpPr/>
          <p:nvPr/>
        </p:nvSpPr>
        <p:spPr>
          <a:xfrm>
            <a:off x="7499932" y="3868250"/>
            <a:ext cx="1104901" cy="2214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184FB32-365D-6D03-83F1-1FD8FBE4859C}"/>
              </a:ext>
            </a:extLst>
          </p:cNvPr>
          <p:cNvSpPr/>
          <p:nvPr/>
        </p:nvSpPr>
        <p:spPr>
          <a:xfrm>
            <a:off x="5913158" y="3861350"/>
            <a:ext cx="587033" cy="1434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716720D-17ED-BB2A-EF32-FF90D49134AC}"/>
              </a:ext>
            </a:extLst>
          </p:cNvPr>
          <p:cNvSpPr txBox="1"/>
          <p:nvPr/>
        </p:nvSpPr>
        <p:spPr>
          <a:xfrm>
            <a:off x="1381983" y="586258"/>
            <a:ext cx="8653331"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NLPs Regulate Both Common and Distinct Genes</a:t>
            </a:r>
          </a:p>
        </p:txBody>
      </p:sp>
      <p:sp>
        <p:nvSpPr>
          <p:cNvPr id="28" name="TextBox 27">
            <a:extLst>
              <a:ext uri="{FF2B5EF4-FFF2-40B4-BE49-F238E27FC236}">
                <a16:creationId xmlns:a16="http://schemas.microsoft.com/office/drawing/2014/main" id="{35731905-7791-A3C7-4C8B-3188ACA3ADD2}"/>
              </a:ext>
            </a:extLst>
          </p:cNvPr>
          <p:cNvSpPr txBox="1"/>
          <p:nvPr/>
        </p:nvSpPr>
        <p:spPr>
          <a:xfrm>
            <a:off x="4212083" y="1237184"/>
            <a:ext cx="3402150" cy="369332"/>
          </a:xfrm>
          <a:prstGeom prst="rect">
            <a:avLst/>
          </a:prstGeom>
          <a:noFill/>
        </p:spPr>
        <p:txBody>
          <a:bodyPr wrap="none" rtlCol="0">
            <a:spAutoFit/>
          </a:bodyPr>
          <a:lstStyle/>
          <a:p>
            <a:r>
              <a:rPr lang="en-US" dirty="0"/>
              <a:t>Protoplasts from soil-grown plants</a:t>
            </a:r>
          </a:p>
        </p:txBody>
      </p:sp>
      <p:sp>
        <p:nvSpPr>
          <p:cNvPr id="29" name="TextBox 28">
            <a:extLst>
              <a:ext uri="{FF2B5EF4-FFF2-40B4-BE49-F238E27FC236}">
                <a16:creationId xmlns:a16="http://schemas.microsoft.com/office/drawing/2014/main" id="{5EEEE981-9783-2740-A6AE-66DEE7B5B9B6}"/>
              </a:ext>
            </a:extLst>
          </p:cNvPr>
          <p:cNvSpPr txBox="1"/>
          <p:nvPr/>
        </p:nvSpPr>
        <p:spPr>
          <a:xfrm>
            <a:off x="1118395" y="4268300"/>
            <a:ext cx="2571538" cy="369332"/>
          </a:xfrm>
          <a:prstGeom prst="rect">
            <a:avLst/>
          </a:prstGeom>
          <a:noFill/>
        </p:spPr>
        <p:txBody>
          <a:bodyPr wrap="none" rtlCol="0">
            <a:spAutoFit/>
          </a:bodyPr>
          <a:lstStyle/>
          <a:p>
            <a:r>
              <a:rPr lang="en-US" dirty="0"/>
              <a:t>Primary nitrate-response </a:t>
            </a:r>
          </a:p>
        </p:txBody>
      </p:sp>
      <p:sp>
        <p:nvSpPr>
          <p:cNvPr id="2" name="TextBox 1">
            <a:extLst>
              <a:ext uri="{FF2B5EF4-FFF2-40B4-BE49-F238E27FC236}">
                <a16:creationId xmlns:a16="http://schemas.microsoft.com/office/drawing/2014/main" id="{1ABFAF19-BE93-D5DE-7BAC-8AD855012DFA}"/>
              </a:ext>
            </a:extLst>
          </p:cNvPr>
          <p:cNvSpPr txBox="1"/>
          <p:nvPr/>
        </p:nvSpPr>
        <p:spPr>
          <a:xfrm>
            <a:off x="9604574" y="4321771"/>
            <a:ext cx="205697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RNA-Seq analysis</a:t>
            </a:r>
          </a:p>
        </p:txBody>
      </p:sp>
    </p:spTree>
    <p:extLst>
      <p:ext uri="{BB962C8B-B14F-4D97-AF65-F5344CB8AC3E}">
        <p14:creationId xmlns:p14="http://schemas.microsoft.com/office/powerpoint/2010/main" val="1589966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FAF754-24AB-5549-964B-D38FC0315855}"/>
              </a:ext>
            </a:extLst>
          </p:cNvPr>
          <p:cNvPicPr>
            <a:picLocks noChangeAspect="1"/>
          </p:cNvPicPr>
          <p:nvPr/>
        </p:nvPicPr>
        <p:blipFill rotWithShape="1">
          <a:blip r:embed="rId2"/>
          <a:srcRect l="12564" t="4935" r="5322" b="30089"/>
          <a:stretch/>
        </p:blipFill>
        <p:spPr>
          <a:xfrm>
            <a:off x="1511300" y="1134063"/>
            <a:ext cx="8699500" cy="5319354"/>
          </a:xfrm>
          <a:prstGeom prst="rect">
            <a:avLst/>
          </a:prstGeom>
        </p:spPr>
      </p:pic>
      <p:sp>
        <p:nvSpPr>
          <p:cNvPr id="6" name="TextBox 5">
            <a:extLst>
              <a:ext uri="{FF2B5EF4-FFF2-40B4-BE49-F238E27FC236}">
                <a16:creationId xmlns:a16="http://schemas.microsoft.com/office/drawing/2014/main" id="{C4D3CBA5-B272-4843-B4A3-94D4FDB25614}"/>
              </a:ext>
            </a:extLst>
          </p:cNvPr>
          <p:cNvSpPr txBox="1"/>
          <p:nvPr/>
        </p:nvSpPr>
        <p:spPr>
          <a:xfrm>
            <a:off x="8128599" y="6211775"/>
            <a:ext cx="3476657" cy="307777"/>
          </a:xfrm>
          <a:prstGeom prst="rect">
            <a:avLst/>
          </a:prstGeom>
          <a:noFill/>
        </p:spPr>
        <p:txBody>
          <a:bodyPr wrap="none" rtlCol="0">
            <a:spAutoFit/>
          </a:bodyPr>
          <a:lstStyle/>
          <a:p>
            <a:r>
              <a:rPr lang="en-US" sz="1400" i="1" dirty="0" err="1">
                <a:latin typeface="Arial" panose="020B0604020202020204" pitchFamily="34" charset="0"/>
                <a:cs typeface="Arial" panose="020B0604020202020204" pitchFamily="34" charset="0"/>
              </a:rPr>
              <a:t>Konishi</a:t>
            </a:r>
            <a:r>
              <a:rPr lang="en-US" sz="1400"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Okitssu</a:t>
            </a:r>
            <a:r>
              <a:rPr lang="en-US" sz="1400" i="1" dirty="0">
                <a:latin typeface="Arial" panose="020B0604020202020204" pitchFamily="34" charset="0"/>
                <a:cs typeface="Arial" panose="020B0604020202020204" pitchFamily="34" charset="0"/>
              </a:rPr>
              <a:t> &amp; Yanagisawa, JXB2021</a:t>
            </a:r>
          </a:p>
        </p:txBody>
      </p:sp>
      <p:sp>
        <p:nvSpPr>
          <p:cNvPr id="35" name="TextBox 34">
            <a:extLst>
              <a:ext uri="{FF2B5EF4-FFF2-40B4-BE49-F238E27FC236}">
                <a16:creationId xmlns:a16="http://schemas.microsoft.com/office/drawing/2014/main" id="{C5FB2868-2309-1B4F-8F8F-0345CD2098CE}"/>
              </a:ext>
            </a:extLst>
          </p:cNvPr>
          <p:cNvSpPr txBox="1"/>
          <p:nvPr/>
        </p:nvSpPr>
        <p:spPr>
          <a:xfrm>
            <a:off x="1958489" y="492336"/>
            <a:ext cx="8275022"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Isolation of the </a:t>
            </a:r>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nlp2,4,5,6,7,8,9</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Septuple Mutant</a:t>
            </a:r>
          </a:p>
        </p:txBody>
      </p:sp>
    </p:spTree>
    <p:extLst>
      <p:ext uri="{BB962C8B-B14F-4D97-AF65-F5344CB8AC3E}">
        <p14:creationId xmlns:p14="http://schemas.microsoft.com/office/powerpoint/2010/main" val="2837090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458E5C0-B300-00ED-B7D6-4826C9E805E7}"/>
              </a:ext>
            </a:extLst>
          </p:cNvPr>
          <p:cNvSpPr/>
          <p:nvPr/>
        </p:nvSpPr>
        <p:spPr>
          <a:xfrm>
            <a:off x="3725564" y="5135113"/>
            <a:ext cx="539288" cy="4433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8787D45-5CA0-5C38-609A-5CE85DCB1D43}"/>
              </a:ext>
            </a:extLst>
          </p:cNvPr>
          <p:cNvSpPr txBox="1"/>
          <p:nvPr/>
        </p:nvSpPr>
        <p:spPr>
          <a:xfrm>
            <a:off x="9660691" y="2879555"/>
            <a:ext cx="1697901"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Nitrate specific</a:t>
            </a:r>
          </a:p>
        </p:txBody>
      </p:sp>
      <p:sp>
        <p:nvSpPr>
          <p:cNvPr id="12" name="TextBox 11">
            <a:extLst>
              <a:ext uri="{FF2B5EF4-FFF2-40B4-BE49-F238E27FC236}">
                <a16:creationId xmlns:a16="http://schemas.microsoft.com/office/drawing/2014/main" id="{6F0D6062-8FE1-B573-1B25-3CA64BA96A43}"/>
              </a:ext>
            </a:extLst>
          </p:cNvPr>
          <p:cNvSpPr txBox="1"/>
          <p:nvPr/>
        </p:nvSpPr>
        <p:spPr>
          <a:xfrm>
            <a:off x="1163083" y="715919"/>
            <a:ext cx="9531333"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NLP TFs Control Nitrate-dependent </a:t>
            </a:r>
          </a:p>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Shoot Development</a:t>
            </a:r>
          </a:p>
        </p:txBody>
      </p:sp>
      <p:pic>
        <p:nvPicPr>
          <p:cNvPr id="2" name="Picture 1">
            <a:extLst>
              <a:ext uri="{FF2B5EF4-FFF2-40B4-BE49-F238E27FC236}">
                <a16:creationId xmlns:a16="http://schemas.microsoft.com/office/drawing/2014/main" id="{CD7FB0F3-B6EE-EB19-CD7D-AFF41F69B0E6}"/>
              </a:ext>
            </a:extLst>
          </p:cNvPr>
          <p:cNvPicPr>
            <a:picLocks noChangeAspect="1"/>
          </p:cNvPicPr>
          <p:nvPr/>
        </p:nvPicPr>
        <p:blipFill>
          <a:blip r:embed="rId2"/>
          <a:stretch>
            <a:fillRect/>
          </a:stretch>
        </p:blipFill>
        <p:spPr>
          <a:xfrm>
            <a:off x="6264073" y="2306570"/>
            <a:ext cx="1630680" cy="1596768"/>
          </a:xfrm>
          <a:prstGeom prst="rect">
            <a:avLst/>
          </a:prstGeom>
        </p:spPr>
      </p:pic>
      <p:pic>
        <p:nvPicPr>
          <p:cNvPr id="3" name="Picture 2">
            <a:extLst>
              <a:ext uri="{FF2B5EF4-FFF2-40B4-BE49-F238E27FC236}">
                <a16:creationId xmlns:a16="http://schemas.microsoft.com/office/drawing/2014/main" id="{CF024532-80D7-2B03-5F18-BC605D082C59}"/>
              </a:ext>
            </a:extLst>
          </p:cNvPr>
          <p:cNvPicPr>
            <a:picLocks noChangeAspect="1"/>
          </p:cNvPicPr>
          <p:nvPr/>
        </p:nvPicPr>
        <p:blipFill rotWithShape="1">
          <a:blip r:embed="rId3"/>
          <a:srcRect t="5758" r="3333"/>
          <a:stretch/>
        </p:blipFill>
        <p:spPr>
          <a:xfrm>
            <a:off x="6207843" y="4031524"/>
            <a:ext cx="1686910" cy="1589776"/>
          </a:xfrm>
          <a:prstGeom prst="rect">
            <a:avLst/>
          </a:prstGeom>
        </p:spPr>
      </p:pic>
      <p:pic>
        <p:nvPicPr>
          <p:cNvPr id="4" name="Picture 3">
            <a:extLst>
              <a:ext uri="{FF2B5EF4-FFF2-40B4-BE49-F238E27FC236}">
                <a16:creationId xmlns:a16="http://schemas.microsoft.com/office/drawing/2014/main" id="{81AD9215-599C-D4F6-4C95-656D41D8339E}"/>
              </a:ext>
            </a:extLst>
          </p:cNvPr>
          <p:cNvPicPr>
            <a:picLocks noChangeAspect="1"/>
          </p:cNvPicPr>
          <p:nvPr/>
        </p:nvPicPr>
        <p:blipFill rotWithShape="1">
          <a:blip r:embed="rId4"/>
          <a:srcRect b="675"/>
          <a:stretch/>
        </p:blipFill>
        <p:spPr>
          <a:xfrm>
            <a:off x="8017711" y="2306570"/>
            <a:ext cx="1589153" cy="1596768"/>
          </a:xfrm>
          <a:prstGeom prst="rect">
            <a:avLst/>
          </a:prstGeom>
        </p:spPr>
      </p:pic>
      <p:pic>
        <p:nvPicPr>
          <p:cNvPr id="8" name="Picture 7">
            <a:extLst>
              <a:ext uri="{FF2B5EF4-FFF2-40B4-BE49-F238E27FC236}">
                <a16:creationId xmlns:a16="http://schemas.microsoft.com/office/drawing/2014/main" id="{767378C6-A8AB-E874-E6DA-E479C694F3E8}"/>
              </a:ext>
            </a:extLst>
          </p:cNvPr>
          <p:cNvPicPr>
            <a:picLocks noChangeAspect="1"/>
          </p:cNvPicPr>
          <p:nvPr/>
        </p:nvPicPr>
        <p:blipFill rotWithShape="1">
          <a:blip r:embed="rId5"/>
          <a:srcRect l="4857" t="5057"/>
          <a:stretch/>
        </p:blipFill>
        <p:spPr>
          <a:xfrm>
            <a:off x="8010277" y="4046392"/>
            <a:ext cx="1589153" cy="1639871"/>
          </a:xfrm>
          <a:prstGeom prst="rect">
            <a:avLst/>
          </a:prstGeom>
        </p:spPr>
      </p:pic>
      <p:sp>
        <p:nvSpPr>
          <p:cNvPr id="9" name="TextBox 8">
            <a:extLst>
              <a:ext uri="{FF2B5EF4-FFF2-40B4-BE49-F238E27FC236}">
                <a16:creationId xmlns:a16="http://schemas.microsoft.com/office/drawing/2014/main" id="{5F73DD03-B469-2989-2B29-C1C22AB2F737}"/>
              </a:ext>
            </a:extLst>
          </p:cNvPr>
          <p:cNvSpPr txBox="1"/>
          <p:nvPr/>
        </p:nvSpPr>
        <p:spPr>
          <a:xfrm>
            <a:off x="7894753" y="1813080"/>
            <a:ext cx="2307042" cy="461665"/>
          </a:xfrm>
          <a:prstGeom prst="rect">
            <a:avLst/>
          </a:prstGeom>
          <a:noFill/>
        </p:spPr>
        <p:txBody>
          <a:bodyPr wrap="none" rtlCol="0">
            <a:spAutoFit/>
          </a:bodyPr>
          <a:lstStyle/>
          <a:p>
            <a:r>
              <a:rPr lang="en-US" sz="2400" i="1" dirty="0">
                <a:latin typeface="Arial" panose="020B0604020202020204" pitchFamily="34" charset="0"/>
                <a:cs typeface="Arial" panose="020B0604020202020204" pitchFamily="34" charset="0"/>
              </a:rPr>
              <a:t>nlp2,4,5,6,7,8,9</a:t>
            </a:r>
          </a:p>
        </p:txBody>
      </p:sp>
      <p:sp>
        <p:nvSpPr>
          <p:cNvPr id="10" name="TextBox 9">
            <a:extLst>
              <a:ext uri="{FF2B5EF4-FFF2-40B4-BE49-F238E27FC236}">
                <a16:creationId xmlns:a16="http://schemas.microsoft.com/office/drawing/2014/main" id="{19BE277A-0C24-A2C3-83DC-3FFCC7966D1B}"/>
              </a:ext>
            </a:extLst>
          </p:cNvPr>
          <p:cNvSpPr txBox="1"/>
          <p:nvPr/>
        </p:nvSpPr>
        <p:spPr>
          <a:xfrm>
            <a:off x="5317686" y="2874121"/>
            <a:ext cx="82907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NO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B03F98C-3200-68AB-0F33-D7FCBDDBF817}"/>
              </a:ext>
            </a:extLst>
          </p:cNvPr>
          <p:cNvSpPr txBox="1"/>
          <p:nvPr/>
        </p:nvSpPr>
        <p:spPr>
          <a:xfrm>
            <a:off x="5347115" y="4429817"/>
            <a:ext cx="864339"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8CBB51DB-D23A-0C3F-481B-9D138048D3BA}"/>
              </a:ext>
            </a:extLst>
          </p:cNvPr>
          <p:cNvSpPr txBox="1"/>
          <p:nvPr/>
        </p:nvSpPr>
        <p:spPr>
          <a:xfrm>
            <a:off x="6353894" y="1813080"/>
            <a:ext cx="145103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Wild type</a:t>
            </a:r>
          </a:p>
        </p:txBody>
      </p:sp>
      <p:pic>
        <p:nvPicPr>
          <p:cNvPr id="14" name="Picture 13">
            <a:extLst>
              <a:ext uri="{FF2B5EF4-FFF2-40B4-BE49-F238E27FC236}">
                <a16:creationId xmlns:a16="http://schemas.microsoft.com/office/drawing/2014/main" id="{4BA2DEFD-47BC-BAB0-CBF5-6F53231F8373}"/>
              </a:ext>
            </a:extLst>
          </p:cNvPr>
          <p:cNvPicPr>
            <a:picLocks noChangeAspect="1"/>
          </p:cNvPicPr>
          <p:nvPr/>
        </p:nvPicPr>
        <p:blipFill rotWithShape="1">
          <a:blip r:embed="rId6"/>
          <a:srcRect r="2752"/>
          <a:stretch/>
        </p:blipFill>
        <p:spPr>
          <a:xfrm>
            <a:off x="3169598" y="3091534"/>
            <a:ext cx="1525746" cy="1547185"/>
          </a:xfrm>
          <a:prstGeom prst="rect">
            <a:avLst/>
          </a:prstGeom>
        </p:spPr>
      </p:pic>
      <p:pic>
        <p:nvPicPr>
          <p:cNvPr id="15" name="Picture 14">
            <a:extLst>
              <a:ext uri="{FF2B5EF4-FFF2-40B4-BE49-F238E27FC236}">
                <a16:creationId xmlns:a16="http://schemas.microsoft.com/office/drawing/2014/main" id="{3209D28C-D42A-DC09-DF2D-B66E3C032C0B}"/>
              </a:ext>
            </a:extLst>
          </p:cNvPr>
          <p:cNvPicPr>
            <a:picLocks noChangeAspect="1"/>
          </p:cNvPicPr>
          <p:nvPr/>
        </p:nvPicPr>
        <p:blipFill>
          <a:blip r:embed="rId7"/>
          <a:stretch>
            <a:fillRect/>
          </a:stretch>
        </p:blipFill>
        <p:spPr>
          <a:xfrm>
            <a:off x="1270543" y="3059668"/>
            <a:ext cx="1494320" cy="1579051"/>
          </a:xfrm>
          <a:prstGeom prst="rect">
            <a:avLst/>
          </a:prstGeom>
        </p:spPr>
      </p:pic>
      <p:sp>
        <p:nvSpPr>
          <p:cNvPr id="16" name="TextBox 15">
            <a:extLst>
              <a:ext uri="{FF2B5EF4-FFF2-40B4-BE49-F238E27FC236}">
                <a16:creationId xmlns:a16="http://schemas.microsoft.com/office/drawing/2014/main" id="{B4BB1192-96A9-3B64-74CE-FBA41E6D67B4}"/>
              </a:ext>
            </a:extLst>
          </p:cNvPr>
          <p:cNvSpPr txBox="1"/>
          <p:nvPr/>
        </p:nvSpPr>
        <p:spPr>
          <a:xfrm>
            <a:off x="1299103" y="2571927"/>
            <a:ext cx="145103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Wild type</a:t>
            </a:r>
          </a:p>
        </p:txBody>
      </p:sp>
      <p:sp>
        <p:nvSpPr>
          <p:cNvPr id="17" name="TextBox 16">
            <a:extLst>
              <a:ext uri="{FF2B5EF4-FFF2-40B4-BE49-F238E27FC236}">
                <a16:creationId xmlns:a16="http://schemas.microsoft.com/office/drawing/2014/main" id="{B1CC37CC-92E6-4102-D55C-AE117E968D6D}"/>
              </a:ext>
            </a:extLst>
          </p:cNvPr>
          <p:cNvSpPr txBox="1"/>
          <p:nvPr/>
        </p:nvSpPr>
        <p:spPr>
          <a:xfrm>
            <a:off x="2797521" y="2583623"/>
            <a:ext cx="2307042" cy="461665"/>
          </a:xfrm>
          <a:prstGeom prst="rect">
            <a:avLst/>
          </a:prstGeom>
          <a:noFill/>
        </p:spPr>
        <p:txBody>
          <a:bodyPr wrap="none" rtlCol="0">
            <a:spAutoFit/>
          </a:bodyPr>
          <a:lstStyle/>
          <a:p>
            <a:r>
              <a:rPr lang="en-US" sz="2400" i="1" dirty="0">
                <a:latin typeface="Arial" panose="020B0604020202020204" pitchFamily="34" charset="0"/>
                <a:cs typeface="Arial" panose="020B0604020202020204" pitchFamily="34" charset="0"/>
              </a:rPr>
              <a:t>nlp2,4,5,6,7,8,9</a:t>
            </a:r>
          </a:p>
        </p:txBody>
      </p:sp>
      <p:sp>
        <p:nvSpPr>
          <p:cNvPr id="18" name="TextBox 17">
            <a:extLst>
              <a:ext uri="{FF2B5EF4-FFF2-40B4-BE49-F238E27FC236}">
                <a16:creationId xmlns:a16="http://schemas.microsoft.com/office/drawing/2014/main" id="{BCC37D68-3449-E52A-D944-7161DE9EE603}"/>
              </a:ext>
            </a:extLst>
          </p:cNvPr>
          <p:cNvSpPr txBox="1"/>
          <p:nvPr/>
        </p:nvSpPr>
        <p:spPr>
          <a:xfrm>
            <a:off x="2585136" y="2016587"/>
            <a:ext cx="747320"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Soil</a:t>
            </a:r>
          </a:p>
        </p:txBody>
      </p:sp>
    </p:spTree>
    <p:extLst>
      <p:ext uri="{BB962C8B-B14F-4D97-AF65-F5344CB8AC3E}">
        <p14:creationId xmlns:p14="http://schemas.microsoft.com/office/powerpoint/2010/main" val="1845500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B6050-56C7-394C-44DA-79C330B3DCC7}"/>
              </a:ext>
            </a:extLst>
          </p:cNvPr>
          <p:cNvPicPr>
            <a:picLocks noChangeAspect="1"/>
          </p:cNvPicPr>
          <p:nvPr/>
        </p:nvPicPr>
        <p:blipFill>
          <a:blip r:embed="rId2"/>
          <a:stretch>
            <a:fillRect/>
          </a:stretch>
        </p:blipFill>
        <p:spPr>
          <a:xfrm>
            <a:off x="3524315" y="1437621"/>
            <a:ext cx="6083300" cy="1392028"/>
          </a:xfrm>
          <a:prstGeom prst="rect">
            <a:avLst/>
          </a:prstGeom>
        </p:spPr>
      </p:pic>
      <p:sp>
        <p:nvSpPr>
          <p:cNvPr id="5" name="TextBox 4">
            <a:extLst>
              <a:ext uri="{FF2B5EF4-FFF2-40B4-BE49-F238E27FC236}">
                <a16:creationId xmlns:a16="http://schemas.microsoft.com/office/drawing/2014/main" id="{6E6A5BFB-9BB4-96C6-C203-B9AEF58E609A}"/>
              </a:ext>
            </a:extLst>
          </p:cNvPr>
          <p:cNvSpPr txBox="1"/>
          <p:nvPr/>
        </p:nvSpPr>
        <p:spPr>
          <a:xfrm>
            <a:off x="2032762" y="1947764"/>
            <a:ext cx="1184940" cy="646331"/>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RNA-Seq</a:t>
            </a:r>
          </a:p>
          <a:p>
            <a:endParaRPr lang="en-US" b="1" dirty="0">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3F1A79CE-E62E-6A86-81BB-E293B6718910}"/>
              </a:ext>
            </a:extLst>
          </p:cNvPr>
          <p:cNvSpPr/>
          <p:nvPr/>
        </p:nvSpPr>
        <p:spPr>
          <a:xfrm>
            <a:off x="3468897" y="1568607"/>
            <a:ext cx="554182" cy="4433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13F0CB7-8F7A-CE16-7DC9-C5733D96B545}"/>
              </a:ext>
            </a:extLst>
          </p:cNvPr>
          <p:cNvPicPr>
            <a:picLocks noChangeAspect="1"/>
          </p:cNvPicPr>
          <p:nvPr/>
        </p:nvPicPr>
        <p:blipFill rotWithShape="1">
          <a:blip r:embed="rId3"/>
          <a:srcRect t="11652" b="51895"/>
          <a:stretch/>
        </p:blipFill>
        <p:spPr>
          <a:xfrm>
            <a:off x="2209800" y="3114199"/>
            <a:ext cx="7772400" cy="1405246"/>
          </a:xfrm>
          <a:prstGeom prst="rect">
            <a:avLst/>
          </a:prstGeom>
        </p:spPr>
      </p:pic>
      <p:sp>
        <p:nvSpPr>
          <p:cNvPr id="8" name="TextBox 7">
            <a:extLst>
              <a:ext uri="{FF2B5EF4-FFF2-40B4-BE49-F238E27FC236}">
                <a16:creationId xmlns:a16="http://schemas.microsoft.com/office/drawing/2014/main" id="{FDBDEAA5-1871-0985-03B4-AA192FC69E79}"/>
              </a:ext>
            </a:extLst>
          </p:cNvPr>
          <p:cNvSpPr txBox="1"/>
          <p:nvPr/>
        </p:nvSpPr>
        <p:spPr>
          <a:xfrm>
            <a:off x="2625232" y="5964118"/>
            <a:ext cx="502061" cy="369332"/>
          </a:xfrm>
          <a:prstGeom prst="rect">
            <a:avLst/>
          </a:prstGeom>
          <a:noFill/>
        </p:spPr>
        <p:txBody>
          <a:bodyPr wrap="none" rtlCol="0">
            <a:spAutoFit/>
          </a:bodyPr>
          <a:lstStyle/>
          <a:p>
            <a:r>
              <a:rPr lang="en-US" dirty="0"/>
              <a:t>WT</a:t>
            </a:r>
          </a:p>
        </p:txBody>
      </p:sp>
      <p:sp>
        <p:nvSpPr>
          <p:cNvPr id="9" name="TextBox 8">
            <a:extLst>
              <a:ext uri="{FF2B5EF4-FFF2-40B4-BE49-F238E27FC236}">
                <a16:creationId xmlns:a16="http://schemas.microsoft.com/office/drawing/2014/main" id="{58A0A775-C0C3-6883-29E4-5B1301E9801D}"/>
              </a:ext>
            </a:extLst>
          </p:cNvPr>
          <p:cNvSpPr txBox="1"/>
          <p:nvPr/>
        </p:nvSpPr>
        <p:spPr>
          <a:xfrm>
            <a:off x="3166299" y="5964118"/>
            <a:ext cx="761747" cy="369332"/>
          </a:xfrm>
          <a:prstGeom prst="rect">
            <a:avLst/>
          </a:prstGeom>
          <a:noFill/>
        </p:spPr>
        <p:txBody>
          <a:bodyPr wrap="none" rtlCol="0">
            <a:spAutoFit/>
          </a:bodyPr>
          <a:lstStyle/>
          <a:p>
            <a:r>
              <a:rPr lang="en-US" i="1" dirty="0"/>
              <a:t>chl1-5</a:t>
            </a:r>
          </a:p>
        </p:txBody>
      </p:sp>
      <p:sp>
        <p:nvSpPr>
          <p:cNvPr id="10" name="TextBox 9">
            <a:extLst>
              <a:ext uri="{FF2B5EF4-FFF2-40B4-BE49-F238E27FC236}">
                <a16:creationId xmlns:a16="http://schemas.microsoft.com/office/drawing/2014/main" id="{D083D037-265F-21AD-1B7F-95306B606025}"/>
              </a:ext>
            </a:extLst>
          </p:cNvPr>
          <p:cNvSpPr txBox="1"/>
          <p:nvPr/>
        </p:nvSpPr>
        <p:spPr>
          <a:xfrm>
            <a:off x="3833679" y="5950263"/>
            <a:ext cx="1005403" cy="646331"/>
          </a:xfrm>
          <a:prstGeom prst="rect">
            <a:avLst/>
          </a:prstGeom>
          <a:noFill/>
        </p:spPr>
        <p:txBody>
          <a:bodyPr wrap="none" rtlCol="0">
            <a:spAutoFit/>
          </a:bodyPr>
          <a:lstStyle/>
          <a:p>
            <a:r>
              <a:rPr lang="en-US" i="1" dirty="0"/>
              <a:t>nlp2,4,5,</a:t>
            </a:r>
          </a:p>
          <a:p>
            <a:r>
              <a:rPr lang="en-US" i="1" dirty="0"/>
              <a:t>6,7,8,9</a:t>
            </a:r>
          </a:p>
        </p:txBody>
      </p:sp>
      <p:sp>
        <p:nvSpPr>
          <p:cNvPr id="11" name="TextBox 10">
            <a:extLst>
              <a:ext uri="{FF2B5EF4-FFF2-40B4-BE49-F238E27FC236}">
                <a16:creationId xmlns:a16="http://schemas.microsoft.com/office/drawing/2014/main" id="{070CE358-02E9-3FE6-8F78-3D37A1D3905D}"/>
              </a:ext>
            </a:extLst>
          </p:cNvPr>
          <p:cNvSpPr txBox="1"/>
          <p:nvPr/>
        </p:nvSpPr>
        <p:spPr>
          <a:xfrm>
            <a:off x="5188326" y="5991823"/>
            <a:ext cx="502061" cy="369332"/>
          </a:xfrm>
          <a:prstGeom prst="rect">
            <a:avLst/>
          </a:prstGeom>
          <a:noFill/>
        </p:spPr>
        <p:txBody>
          <a:bodyPr wrap="none" rtlCol="0">
            <a:spAutoFit/>
          </a:bodyPr>
          <a:lstStyle/>
          <a:p>
            <a:r>
              <a:rPr lang="en-US" dirty="0"/>
              <a:t>WT</a:t>
            </a:r>
          </a:p>
        </p:txBody>
      </p:sp>
      <p:sp>
        <p:nvSpPr>
          <p:cNvPr id="12" name="TextBox 11">
            <a:extLst>
              <a:ext uri="{FF2B5EF4-FFF2-40B4-BE49-F238E27FC236}">
                <a16:creationId xmlns:a16="http://schemas.microsoft.com/office/drawing/2014/main" id="{F3C05D60-D872-694E-1070-0B47C9727918}"/>
              </a:ext>
            </a:extLst>
          </p:cNvPr>
          <p:cNvSpPr txBox="1"/>
          <p:nvPr/>
        </p:nvSpPr>
        <p:spPr>
          <a:xfrm>
            <a:off x="5729393" y="5991823"/>
            <a:ext cx="761747" cy="369332"/>
          </a:xfrm>
          <a:prstGeom prst="rect">
            <a:avLst/>
          </a:prstGeom>
          <a:noFill/>
        </p:spPr>
        <p:txBody>
          <a:bodyPr wrap="none" rtlCol="0">
            <a:spAutoFit/>
          </a:bodyPr>
          <a:lstStyle/>
          <a:p>
            <a:r>
              <a:rPr lang="en-US" i="1" dirty="0"/>
              <a:t>chl1-5</a:t>
            </a:r>
          </a:p>
        </p:txBody>
      </p:sp>
      <p:sp>
        <p:nvSpPr>
          <p:cNvPr id="13" name="TextBox 12">
            <a:extLst>
              <a:ext uri="{FF2B5EF4-FFF2-40B4-BE49-F238E27FC236}">
                <a16:creationId xmlns:a16="http://schemas.microsoft.com/office/drawing/2014/main" id="{54348DC9-FDD7-E4C6-4FFD-7F0539466867}"/>
              </a:ext>
            </a:extLst>
          </p:cNvPr>
          <p:cNvSpPr txBox="1"/>
          <p:nvPr/>
        </p:nvSpPr>
        <p:spPr>
          <a:xfrm>
            <a:off x="6396773" y="5977968"/>
            <a:ext cx="1005403" cy="646331"/>
          </a:xfrm>
          <a:prstGeom prst="rect">
            <a:avLst/>
          </a:prstGeom>
          <a:noFill/>
        </p:spPr>
        <p:txBody>
          <a:bodyPr wrap="none" rtlCol="0">
            <a:spAutoFit/>
          </a:bodyPr>
          <a:lstStyle/>
          <a:p>
            <a:r>
              <a:rPr lang="en-US" i="1" dirty="0"/>
              <a:t>nlp2,4,5,</a:t>
            </a:r>
          </a:p>
          <a:p>
            <a:r>
              <a:rPr lang="en-US" i="1" dirty="0"/>
              <a:t>6,7,8,9</a:t>
            </a:r>
          </a:p>
        </p:txBody>
      </p:sp>
      <p:sp>
        <p:nvSpPr>
          <p:cNvPr id="14" name="TextBox 13">
            <a:extLst>
              <a:ext uri="{FF2B5EF4-FFF2-40B4-BE49-F238E27FC236}">
                <a16:creationId xmlns:a16="http://schemas.microsoft.com/office/drawing/2014/main" id="{F01DB885-776F-596C-A96B-884681C99E77}"/>
              </a:ext>
            </a:extLst>
          </p:cNvPr>
          <p:cNvSpPr txBox="1"/>
          <p:nvPr/>
        </p:nvSpPr>
        <p:spPr>
          <a:xfrm>
            <a:off x="7820686" y="6019533"/>
            <a:ext cx="502061" cy="369332"/>
          </a:xfrm>
          <a:prstGeom prst="rect">
            <a:avLst/>
          </a:prstGeom>
          <a:noFill/>
        </p:spPr>
        <p:txBody>
          <a:bodyPr wrap="none" rtlCol="0">
            <a:spAutoFit/>
          </a:bodyPr>
          <a:lstStyle/>
          <a:p>
            <a:r>
              <a:rPr lang="en-US" dirty="0"/>
              <a:t>WT</a:t>
            </a:r>
          </a:p>
        </p:txBody>
      </p:sp>
      <p:sp>
        <p:nvSpPr>
          <p:cNvPr id="15" name="TextBox 14">
            <a:extLst>
              <a:ext uri="{FF2B5EF4-FFF2-40B4-BE49-F238E27FC236}">
                <a16:creationId xmlns:a16="http://schemas.microsoft.com/office/drawing/2014/main" id="{03CC8D16-8CB9-8541-88CC-113E2537FAFC}"/>
              </a:ext>
            </a:extLst>
          </p:cNvPr>
          <p:cNvSpPr txBox="1"/>
          <p:nvPr/>
        </p:nvSpPr>
        <p:spPr>
          <a:xfrm>
            <a:off x="8361753" y="6019533"/>
            <a:ext cx="761747" cy="369332"/>
          </a:xfrm>
          <a:prstGeom prst="rect">
            <a:avLst/>
          </a:prstGeom>
          <a:noFill/>
        </p:spPr>
        <p:txBody>
          <a:bodyPr wrap="none" rtlCol="0">
            <a:spAutoFit/>
          </a:bodyPr>
          <a:lstStyle/>
          <a:p>
            <a:r>
              <a:rPr lang="en-US" i="1" dirty="0"/>
              <a:t>chl1-5</a:t>
            </a:r>
          </a:p>
        </p:txBody>
      </p:sp>
      <p:sp>
        <p:nvSpPr>
          <p:cNvPr id="16" name="TextBox 15">
            <a:extLst>
              <a:ext uri="{FF2B5EF4-FFF2-40B4-BE49-F238E27FC236}">
                <a16:creationId xmlns:a16="http://schemas.microsoft.com/office/drawing/2014/main" id="{AD6E23FB-CA39-FB5B-FCA1-7C947BE676E1}"/>
              </a:ext>
            </a:extLst>
          </p:cNvPr>
          <p:cNvSpPr txBox="1"/>
          <p:nvPr/>
        </p:nvSpPr>
        <p:spPr>
          <a:xfrm>
            <a:off x="9029133" y="6005678"/>
            <a:ext cx="1005403" cy="646331"/>
          </a:xfrm>
          <a:prstGeom prst="rect">
            <a:avLst/>
          </a:prstGeom>
          <a:noFill/>
        </p:spPr>
        <p:txBody>
          <a:bodyPr wrap="none" rtlCol="0">
            <a:spAutoFit/>
          </a:bodyPr>
          <a:lstStyle/>
          <a:p>
            <a:r>
              <a:rPr lang="en-US" i="1" dirty="0"/>
              <a:t>nlp2,4,5,</a:t>
            </a:r>
          </a:p>
          <a:p>
            <a:r>
              <a:rPr lang="en-US" i="1" dirty="0"/>
              <a:t>6,7,8,9</a:t>
            </a:r>
          </a:p>
        </p:txBody>
      </p:sp>
      <p:sp>
        <p:nvSpPr>
          <p:cNvPr id="17" name="TextBox 16">
            <a:extLst>
              <a:ext uri="{FF2B5EF4-FFF2-40B4-BE49-F238E27FC236}">
                <a16:creationId xmlns:a16="http://schemas.microsoft.com/office/drawing/2014/main" id="{B6C927E1-1895-E027-0BAB-3B046FCCCE16}"/>
              </a:ext>
            </a:extLst>
          </p:cNvPr>
          <p:cNvSpPr txBox="1"/>
          <p:nvPr/>
        </p:nvSpPr>
        <p:spPr>
          <a:xfrm>
            <a:off x="1195965" y="641528"/>
            <a:ext cx="9531333"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NLP TFs Are Master Regulators in Nitrate Signaling</a:t>
            </a:r>
          </a:p>
        </p:txBody>
      </p:sp>
      <p:pic>
        <p:nvPicPr>
          <p:cNvPr id="2" name="Picture 1">
            <a:extLst>
              <a:ext uri="{FF2B5EF4-FFF2-40B4-BE49-F238E27FC236}">
                <a16:creationId xmlns:a16="http://schemas.microsoft.com/office/drawing/2014/main" id="{2A4DFA1E-8007-3065-59C5-163F2C8A6BB5}"/>
              </a:ext>
            </a:extLst>
          </p:cNvPr>
          <p:cNvPicPr>
            <a:picLocks noChangeAspect="1"/>
          </p:cNvPicPr>
          <p:nvPr/>
        </p:nvPicPr>
        <p:blipFill rotWithShape="1">
          <a:blip r:embed="rId3"/>
          <a:srcRect t="64631"/>
          <a:stretch/>
        </p:blipFill>
        <p:spPr>
          <a:xfrm>
            <a:off x="2209800" y="4644287"/>
            <a:ext cx="7772400" cy="1363443"/>
          </a:xfrm>
          <a:prstGeom prst="rect">
            <a:avLst/>
          </a:prstGeom>
        </p:spPr>
      </p:pic>
      <p:sp>
        <p:nvSpPr>
          <p:cNvPr id="3" name="TextBox 2">
            <a:extLst>
              <a:ext uri="{FF2B5EF4-FFF2-40B4-BE49-F238E27FC236}">
                <a16:creationId xmlns:a16="http://schemas.microsoft.com/office/drawing/2014/main" id="{8ED6E18E-9D8C-A9A0-F3E4-129CC3D5FB5A}"/>
              </a:ext>
            </a:extLst>
          </p:cNvPr>
          <p:cNvSpPr txBox="1"/>
          <p:nvPr/>
        </p:nvSpPr>
        <p:spPr>
          <a:xfrm>
            <a:off x="3450921" y="2934909"/>
            <a:ext cx="582211"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NIR</a:t>
            </a:r>
          </a:p>
        </p:txBody>
      </p:sp>
      <p:sp>
        <p:nvSpPr>
          <p:cNvPr id="18" name="TextBox 17">
            <a:extLst>
              <a:ext uri="{FF2B5EF4-FFF2-40B4-BE49-F238E27FC236}">
                <a16:creationId xmlns:a16="http://schemas.microsoft.com/office/drawing/2014/main" id="{7DEB27AB-A1D8-7D88-BA52-1A5142F71D9B}"/>
              </a:ext>
            </a:extLst>
          </p:cNvPr>
          <p:cNvSpPr txBox="1"/>
          <p:nvPr/>
        </p:nvSpPr>
        <p:spPr>
          <a:xfrm>
            <a:off x="6047961" y="2954491"/>
            <a:ext cx="697627"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NIA1</a:t>
            </a:r>
          </a:p>
        </p:txBody>
      </p:sp>
      <p:sp>
        <p:nvSpPr>
          <p:cNvPr id="19" name="TextBox 18">
            <a:extLst>
              <a:ext uri="{FF2B5EF4-FFF2-40B4-BE49-F238E27FC236}">
                <a16:creationId xmlns:a16="http://schemas.microsoft.com/office/drawing/2014/main" id="{C96A1A65-034D-DC63-8CFF-B4C1F311A6BE}"/>
              </a:ext>
            </a:extLst>
          </p:cNvPr>
          <p:cNvSpPr txBox="1"/>
          <p:nvPr/>
        </p:nvSpPr>
        <p:spPr>
          <a:xfrm>
            <a:off x="8396747" y="2938164"/>
            <a:ext cx="697627"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NIA2</a:t>
            </a:r>
          </a:p>
        </p:txBody>
      </p:sp>
      <p:sp>
        <p:nvSpPr>
          <p:cNvPr id="20" name="TextBox 19">
            <a:extLst>
              <a:ext uri="{FF2B5EF4-FFF2-40B4-BE49-F238E27FC236}">
                <a16:creationId xmlns:a16="http://schemas.microsoft.com/office/drawing/2014/main" id="{3D92B1E0-5AA6-57B2-2C28-53BDC12DA64F}"/>
              </a:ext>
            </a:extLst>
          </p:cNvPr>
          <p:cNvSpPr txBox="1"/>
          <p:nvPr/>
        </p:nvSpPr>
        <p:spPr>
          <a:xfrm>
            <a:off x="3378939" y="4677191"/>
            <a:ext cx="825867"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UPM1</a:t>
            </a:r>
          </a:p>
        </p:txBody>
      </p:sp>
      <p:sp>
        <p:nvSpPr>
          <p:cNvPr id="21" name="TextBox 20">
            <a:extLst>
              <a:ext uri="{FF2B5EF4-FFF2-40B4-BE49-F238E27FC236}">
                <a16:creationId xmlns:a16="http://schemas.microsoft.com/office/drawing/2014/main" id="{0E4F966A-39AC-3425-D641-F8E3E0489415}"/>
              </a:ext>
            </a:extLst>
          </p:cNvPr>
          <p:cNvSpPr txBox="1"/>
          <p:nvPr/>
        </p:nvSpPr>
        <p:spPr>
          <a:xfrm>
            <a:off x="5859645" y="4677191"/>
            <a:ext cx="975588"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NRT2.1</a:t>
            </a:r>
          </a:p>
        </p:txBody>
      </p:sp>
      <p:sp>
        <p:nvSpPr>
          <p:cNvPr id="22" name="TextBox 21">
            <a:extLst>
              <a:ext uri="{FF2B5EF4-FFF2-40B4-BE49-F238E27FC236}">
                <a16:creationId xmlns:a16="http://schemas.microsoft.com/office/drawing/2014/main" id="{045666E3-5D40-2C5A-3D27-061AE65F9ABD}"/>
              </a:ext>
            </a:extLst>
          </p:cNvPr>
          <p:cNvSpPr txBox="1"/>
          <p:nvPr/>
        </p:nvSpPr>
        <p:spPr>
          <a:xfrm>
            <a:off x="8407257" y="4662874"/>
            <a:ext cx="1039708"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NIRT3.1</a:t>
            </a:r>
          </a:p>
        </p:txBody>
      </p:sp>
      <p:sp>
        <p:nvSpPr>
          <p:cNvPr id="23" name="Rectangle 22">
            <a:extLst>
              <a:ext uri="{FF2B5EF4-FFF2-40B4-BE49-F238E27FC236}">
                <a16:creationId xmlns:a16="http://schemas.microsoft.com/office/drawing/2014/main" id="{E1955B5B-88B0-CD50-FA72-D02A2D863B18}"/>
              </a:ext>
            </a:extLst>
          </p:cNvPr>
          <p:cNvSpPr/>
          <p:nvPr/>
        </p:nvSpPr>
        <p:spPr>
          <a:xfrm>
            <a:off x="3127293" y="4519445"/>
            <a:ext cx="5996207" cy="170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BC936C7-4BC5-0677-8D10-11FE427C3E9E}"/>
              </a:ext>
            </a:extLst>
          </p:cNvPr>
          <p:cNvSpPr txBox="1"/>
          <p:nvPr/>
        </p:nvSpPr>
        <p:spPr>
          <a:xfrm>
            <a:off x="4432844" y="1547771"/>
            <a:ext cx="569387" cy="646331"/>
          </a:xfrm>
          <a:prstGeom prst="rect">
            <a:avLst/>
          </a:prstGeom>
          <a:solidFill>
            <a:schemeClr val="bg1"/>
          </a:solidFill>
          <a:ln>
            <a:solidFill>
              <a:schemeClr val="bg1"/>
            </a:solidFill>
          </a:ln>
        </p:spPr>
        <p:txBody>
          <a:bodyPr wrap="none" rtlCol="0">
            <a:spAutoFit/>
          </a:bodyPr>
          <a:lstStyle/>
          <a:p>
            <a:r>
              <a:rPr lang="en-US" dirty="0">
                <a:latin typeface="Arial" panose="020B0604020202020204" pitchFamily="34" charset="0"/>
                <a:cs typeface="Arial" panose="020B0604020202020204" pitchFamily="34" charset="0"/>
              </a:rPr>
              <a:t>WT</a:t>
            </a:r>
          </a:p>
          <a:p>
            <a:r>
              <a:rPr lang="en-US" dirty="0">
                <a:latin typeface="Arial" panose="020B0604020202020204" pitchFamily="34" charset="0"/>
                <a:cs typeface="Arial" panose="020B0604020202020204" pitchFamily="34" charset="0"/>
              </a:rPr>
              <a:t>N/K</a:t>
            </a:r>
          </a:p>
        </p:txBody>
      </p:sp>
      <p:sp>
        <p:nvSpPr>
          <p:cNvPr id="25" name="TextBox 24">
            <a:extLst>
              <a:ext uri="{FF2B5EF4-FFF2-40B4-BE49-F238E27FC236}">
                <a16:creationId xmlns:a16="http://schemas.microsoft.com/office/drawing/2014/main" id="{66FF3ABC-B120-98C4-887E-D4FA9F2B868E}"/>
              </a:ext>
            </a:extLst>
          </p:cNvPr>
          <p:cNvSpPr txBox="1"/>
          <p:nvPr/>
        </p:nvSpPr>
        <p:spPr>
          <a:xfrm>
            <a:off x="3169751" y="2130989"/>
            <a:ext cx="1838965" cy="646331"/>
          </a:xfrm>
          <a:prstGeom prst="rect">
            <a:avLst/>
          </a:prstGeom>
          <a:solidFill>
            <a:schemeClr val="bg1"/>
          </a:solidFill>
          <a:ln>
            <a:solidFill>
              <a:schemeClr val="bg1"/>
            </a:solidFill>
          </a:ln>
        </p:spPr>
        <p:txBody>
          <a:bodyPr wrap="none" rtlCol="0">
            <a:spAutoFit/>
          </a:bodyPr>
          <a:lstStyle/>
          <a:p>
            <a:pPr algn="r"/>
            <a:r>
              <a:rPr lang="en-US" i="1" dirty="0">
                <a:latin typeface="Arial" panose="020B0604020202020204" pitchFamily="34" charset="0"/>
                <a:cs typeface="Arial" panose="020B0604020202020204" pitchFamily="34" charset="0"/>
              </a:rPr>
              <a:t>nlp2,4,5,6,7,8,9,</a:t>
            </a:r>
          </a:p>
          <a:p>
            <a:pPr algn="r"/>
            <a:r>
              <a:rPr lang="en-US" dirty="0">
                <a:latin typeface="Arial" panose="020B0604020202020204" pitchFamily="34" charset="0"/>
                <a:cs typeface="Arial" panose="020B0604020202020204" pitchFamily="34" charset="0"/>
              </a:rPr>
              <a:t>N/K</a:t>
            </a:r>
          </a:p>
        </p:txBody>
      </p:sp>
      <p:sp>
        <p:nvSpPr>
          <p:cNvPr id="26" name="TextBox 25">
            <a:extLst>
              <a:ext uri="{FF2B5EF4-FFF2-40B4-BE49-F238E27FC236}">
                <a16:creationId xmlns:a16="http://schemas.microsoft.com/office/drawing/2014/main" id="{9CF50762-19F9-060D-8A48-B09365E40DF1}"/>
              </a:ext>
            </a:extLst>
          </p:cNvPr>
          <p:cNvSpPr txBox="1"/>
          <p:nvPr/>
        </p:nvSpPr>
        <p:spPr>
          <a:xfrm rot="16200000">
            <a:off x="1546146" y="3644206"/>
            <a:ext cx="1425390" cy="338554"/>
          </a:xfrm>
          <a:prstGeom prst="rect">
            <a:avLst/>
          </a:prstGeom>
          <a:solidFill>
            <a:schemeClr val="bg1"/>
          </a:solidFill>
        </p:spPr>
        <p:txBody>
          <a:bodyPr wrap="none" rtlCol="0">
            <a:spAutoFit/>
          </a:bodyPr>
          <a:lstStyle/>
          <a:p>
            <a:r>
              <a:rPr lang="en-US" sz="1600" b="1" dirty="0">
                <a:latin typeface="Arial" panose="020B0604020202020204" pitchFamily="34" charset="0"/>
                <a:cs typeface="Arial" panose="020B0604020202020204" pitchFamily="34" charset="0"/>
              </a:rPr>
              <a:t>Fold Change</a:t>
            </a:r>
          </a:p>
        </p:txBody>
      </p:sp>
      <p:sp>
        <p:nvSpPr>
          <p:cNvPr id="27" name="TextBox 26">
            <a:extLst>
              <a:ext uri="{FF2B5EF4-FFF2-40B4-BE49-F238E27FC236}">
                <a16:creationId xmlns:a16="http://schemas.microsoft.com/office/drawing/2014/main" id="{CAAD2D0A-1459-A087-ADF3-B77E78C07500}"/>
              </a:ext>
            </a:extLst>
          </p:cNvPr>
          <p:cNvSpPr txBox="1"/>
          <p:nvPr/>
        </p:nvSpPr>
        <p:spPr>
          <a:xfrm rot="16200000">
            <a:off x="1543708" y="5187705"/>
            <a:ext cx="1425390" cy="338554"/>
          </a:xfrm>
          <a:prstGeom prst="rect">
            <a:avLst/>
          </a:prstGeom>
          <a:solidFill>
            <a:schemeClr val="bg1"/>
          </a:solidFill>
        </p:spPr>
        <p:txBody>
          <a:bodyPr wrap="none" rtlCol="0">
            <a:spAutoFit/>
          </a:bodyPr>
          <a:lstStyle/>
          <a:p>
            <a:r>
              <a:rPr lang="en-US" sz="1600" b="1" dirty="0">
                <a:latin typeface="Arial" panose="020B0604020202020204" pitchFamily="34" charset="0"/>
                <a:cs typeface="Arial" panose="020B0604020202020204" pitchFamily="34" charset="0"/>
              </a:rPr>
              <a:t>Fold Change</a:t>
            </a:r>
          </a:p>
        </p:txBody>
      </p:sp>
    </p:spTree>
    <p:extLst>
      <p:ext uri="{BB962C8B-B14F-4D97-AF65-F5344CB8AC3E}">
        <p14:creationId xmlns:p14="http://schemas.microsoft.com/office/powerpoint/2010/main" val="2710348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F2800F-AFAC-94BD-8D7B-CA88B2CEB94F}"/>
              </a:ext>
            </a:extLst>
          </p:cNvPr>
          <p:cNvPicPr>
            <a:picLocks noChangeAspect="1"/>
          </p:cNvPicPr>
          <p:nvPr/>
        </p:nvPicPr>
        <p:blipFill>
          <a:blip r:embed="rId2"/>
          <a:stretch>
            <a:fillRect/>
          </a:stretch>
        </p:blipFill>
        <p:spPr>
          <a:xfrm>
            <a:off x="4642260" y="2846557"/>
            <a:ext cx="2743200" cy="3822700"/>
          </a:xfrm>
          <a:prstGeom prst="rect">
            <a:avLst/>
          </a:prstGeom>
        </p:spPr>
      </p:pic>
      <p:sp>
        <p:nvSpPr>
          <p:cNvPr id="5" name="TextBox 4">
            <a:extLst>
              <a:ext uri="{FF2B5EF4-FFF2-40B4-BE49-F238E27FC236}">
                <a16:creationId xmlns:a16="http://schemas.microsoft.com/office/drawing/2014/main" id="{B1ED0492-9568-8657-3F1A-75E8766315D2}"/>
              </a:ext>
            </a:extLst>
          </p:cNvPr>
          <p:cNvSpPr txBox="1"/>
          <p:nvPr/>
        </p:nvSpPr>
        <p:spPr>
          <a:xfrm>
            <a:off x="1847319" y="590801"/>
            <a:ext cx="8159104"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Uptake of Nitrate is Moderately Reduced</a:t>
            </a:r>
          </a:p>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a:t>
            </a:r>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nlp2,4,5,6,7,8,9 </a:t>
            </a:r>
          </a:p>
        </p:txBody>
      </p:sp>
      <p:sp>
        <p:nvSpPr>
          <p:cNvPr id="7" name="TextBox 6">
            <a:extLst>
              <a:ext uri="{FF2B5EF4-FFF2-40B4-BE49-F238E27FC236}">
                <a16:creationId xmlns:a16="http://schemas.microsoft.com/office/drawing/2014/main" id="{77597198-AC74-2737-07DA-881B99B84164}"/>
              </a:ext>
            </a:extLst>
          </p:cNvPr>
          <p:cNvSpPr txBox="1"/>
          <p:nvPr/>
        </p:nvSpPr>
        <p:spPr>
          <a:xfrm>
            <a:off x="4974204" y="2115869"/>
            <a:ext cx="1893467"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Nitrate uptake</a:t>
            </a:r>
          </a:p>
        </p:txBody>
      </p:sp>
      <p:sp>
        <p:nvSpPr>
          <p:cNvPr id="19" name="Rectangle 18">
            <a:extLst>
              <a:ext uri="{FF2B5EF4-FFF2-40B4-BE49-F238E27FC236}">
                <a16:creationId xmlns:a16="http://schemas.microsoft.com/office/drawing/2014/main" id="{A3509EBA-2B7E-DB18-92C4-5BD822FC4A4F}"/>
              </a:ext>
            </a:extLst>
          </p:cNvPr>
          <p:cNvSpPr/>
          <p:nvPr/>
        </p:nvSpPr>
        <p:spPr>
          <a:xfrm>
            <a:off x="5207406" y="3199938"/>
            <a:ext cx="1063375" cy="801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023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D89E58C5-D4BD-B040-A5CA-2D9087208410}"/>
              </a:ext>
            </a:extLst>
          </p:cNvPr>
          <p:cNvSpPr/>
          <p:nvPr/>
        </p:nvSpPr>
        <p:spPr>
          <a:xfrm>
            <a:off x="2201232" y="1829967"/>
            <a:ext cx="1623635" cy="77887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DD27D692-11AB-144E-8A8C-F12CC9D7A45F}"/>
              </a:ext>
            </a:extLst>
          </p:cNvPr>
          <p:cNvCxnSpPr/>
          <p:nvPr/>
        </p:nvCxnSpPr>
        <p:spPr>
          <a:xfrm>
            <a:off x="2804301" y="1593950"/>
            <a:ext cx="0" cy="62545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D8F428F5-7894-074B-BCFB-C9CDAF8A9334}"/>
              </a:ext>
            </a:extLst>
          </p:cNvPr>
          <p:cNvSpPr txBox="1"/>
          <p:nvPr/>
        </p:nvSpPr>
        <p:spPr>
          <a:xfrm>
            <a:off x="8643230" y="3059668"/>
            <a:ext cx="120853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Wild type</a:t>
            </a:r>
          </a:p>
        </p:txBody>
      </p:sp>
      <p:sp>
        <p:nvSpPr>
          <p:cNvPr id="7" name="TextBox 6">
            <a:extLst>
              <a:ext uri="{FF2B5EF4-FFF2-40B4-BE49-F238E27FC236}">
                <a16:creationId xmlns:a16="http://schemas.microsoft.com/office/drawing/2014/main" id="{09EF5472-088D-6A40-8F8D-58124F8A27E6}"/>
              </a:ext>
            </a:extLst>
          </p:cNvPr>
          <p:cNvSpPr txBox="1"/>
          <p:nvPr/>
        </p:nvSpPr>
        <p:spPr>
          <a:xfrm>
            <a:off x="10345165" y="3066542"/>
            <a:ext cx="851515"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chl1-5</a:t>
            </a:r>
          </a:p>
        </p:txBody>
      </p:sp>
      <p:pic>
        <p:nvPicPr>
          <p:cNvPr id="10" name="Picture 2">
            <a:extLst>
              <a:ext uri="{FF2B5EF4-FFF2-40B4-BE49-F238E27FC236}">
                <a16:creationId xmlns:a16="http://schemas.microsoft.com/office/drawing/2014/main" id="{388EE366-1B71-A64B-BED2-9F3224EEE75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842" t="18838"/>
          <a:stretch/>
        </p:blipFill>
        <p:spPr bwMode="auto">
          <a:xfrm>
            <a:off x="3975258" y="3422890"/>
            <a:ext cx="1660354" cy="263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E5D12DCE-FD29-F442-A5F0-A77224B2565C}"/>
              </a:ext>
            </a:extLst>
          </p:cNvPr>
          <p:cNvSpPr txBox="1"/>
          <p:nvPr/>
        </p:nvSpPr>
        <p:spPr>
          <a:xfrm>
            <a:off x="6009545" y="3053558"/>
            <a:ext cx="1208536" cy="369332"/>
          </a:xfrm>
          <a:prstGeom prst="rect">
            <a:avLst/>
          </a:prstGeom>
          <a:solidFill>
            <a:schemeClr val="bg1"/>
          </a:solidFill>
        </p:spPr>
        <p:txBody>
          <a:bodyPr wrap="none" rtlCol="0">
            <a:spAutoFit/>
          </a:bodyPr>
          <a:lstStyle/>
          <a:p>
            <a:r>
              <a:rPr lang="en-US" b="1" dirty="0">
                <a:latin typeface="Arial" panose="020B0604020202020204" pitchFamily="34" charset="0"/>
                <a:cs typeface="Arial" panose="020B0604020202020204" pitchFamily="34" charset="0"/>
              </a:rPr>
              <a:t>Wild type</a:t>
            </a:r>
          </a:p>
        </p:txBody>
      </p:sp>
      <p:sp>
        <p:nvSpPr>
          <p:cNvPr id="13" name="TextBox 12">
            <a:extLst>
              <a:ext uri="{FF2B5EF4-FFF2-40B4-BE49-F238E27FC236}">
                <a16:creationId xmlns:a16="http://schemas.microsoft.com/office/drawing/2014/main" id="{96B4127D-D4A8-E147-B241-6399D3A2F998}"/>
              </a:ext>
            </a:extLst>
          </p:cNvPr>
          <p:cNvSpPr txBox="1"/>
          <p:nvPr/>
        </p:nvSpPr>
        <p:spPr>
          <a:xfrm>
            <a:off x="7285492" y="3066542"/>
            <a:ext cx="864339" cy="369332"/>
          </a:xfrm>
          <a:prstGeom prst="rect">
            <a:avLst/>
          </a:prstGeom>
          <a:solidFill>
            <a:schemeClr val="bg1"/>
          </a:solidFill>
        </p:spPr>
        <p:txBody>
          <a:bodyPr wrap="none" rtlCol="0">
            <a:spAutoFit/>
          </a:bodyPr>
          <a:lstStyle/>
          <a:p>
            <a:r>
              <a:rPr lang="en-US" b="1" i="1" dirty="0">
                <a:latin typeface="Arial" panose="020B0604020202020204" pitchFamily="34" charset="0"/>
                <a:cs typeface="Arial" panose="020B0604020202020204" pitchFamily="34" charset="0"/>
              </a:rPr>
              <a:t>nlp7-1</a:t>
            </a:r>
          </a:p>
        </p:txBody>
      </p:sp>
      <p:sp>
        <p:nvSpPr>
          <p:cNvPr id="14" name="TextBox 13">
            <a:extLst>
              <a:ext uri="{FF2B5EF4-FFF2-40B4-BE49-F238E27FC236}">
                <a16:creationId xmlns:a16="http://schemas.microsoft.com/office/drawing/2014/main" id="{C386335A-1A26-1345-825C-F05EB4388D7E}"/>
              </a:ext>
            </a:extLst>
          </p:cNvPr>
          <p:cNvSpPr txBox="1"/>
          <p:nvPr/>
        </p:nvSpPr>
        <p:spPr>
          <a:xfrm>
            <a:off x="3804209" y="3023933"/>
            <a:ext cx="1208536" cy="369332"/>
          </a:xfrm>
          <a:prstGeom prst="rect">
            <a:avLst/>
          </a:prstGeom>
          <a:solidFill>
            <a:schemeClr val="bg1"/>
          </a:solidFill>
        </p:spPr>
        <p:txBody>
          <a:bodyPr wrap="none" rtlCol="0">
            <a:spAutoFit/>
          </a:bodyPr>
          <a:lstStyle/>
          <a:p>
            <a:r>
              <a:rPr lang="en-US" b="1" dirty="0">
                <a:latin typeface="Arial" panose="020B0604020202020204" pitchFamily="34" charset="0"/>
                <a:cs typeface="Arial" panose="020B0604020202020204" pitchFamily="34" charset="0"/>
              </a:rPr>
              <a:t>Wild type</a:t>
            </a:r>
          </a:p>
        </p:txBody>
      </p:sp>
      <p:sp>
        <p:nvSpPr>
          <p:cNvPr id="15" name="TextBox 14">
            <a:extLst>
              <a:ext uri="{FF2B5EF4-FFF2-40B4-BE49-F238E27FC236}">
                <a16:creationId xmlns:a16="http://schemas.microsoft.com/office/drawing/2014/main" id="{E6DE03EA-A83E-6E49-82BA-7A1AE26A34D8}"/>
              </a:ext>
            </a:extLst>
          </p:cNvPr>
          <p:cNvSpPr txBox="1"/>
          <p:nvPr/>
        </p:nvSpPr>
        <p:spPr>
          <a:xfrm>
            <a:off x="4975334" y="3019708"/>
            <a:ext cx="646331" cy="369332"/>
          </a:xfrm>
          <a:prstGeom prst="rect">
            <a:avLst/>
          </a:prstGeom>
          <a:solidFill>
            <a:schemeClr val="bg1"/>
          </a:solidFill>
        </p:spPr>
        <p:txBody>
          <a:bodyPr wrap="none" rtlCol="0">
            <a:spAutoFit/>
          </a:bodyPr>
          <a:lstStyle/>
          <a:p>
            <a:r>
              <a:rPr lang="en-US" b="1" i="1" dirty="0" err="1">
                <a:latin typeface="Arial" panose="020B0604020202020204" pitchFamily="34" charset="0"/>
                <a:cs typeface="Arial" panose="020B0604020202020204" pitchFamily="34" charset="0"/>
              </a:rPr>
              <a:t>icpk</a:t>
            </a:r>
            <a:endParaRPr lang="en-US" b="1" i="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19F4742-2BC9-C24B-A360-10B576042F85}"/>
              </a:ext>
            </a:extLst>
          </p:cNvPr>
          <p:cNvSpPr txBox="1"/>
          <p:nvPr/>
        </p:nvSpPr>
        <p:spPr>
          <a:xfrm>
            <a:off x="1534450" y="2903517"/>
            <a:ext cx="209005" cy="461665"/>
          </a:xfrm>
          <a:prstGeom prst="rect">
            <a:avLst/>
          </a:prstGeom>
          <a:noFill/>
        </p:spPr>
        <p:txBody>
          <a:bodyPr wrap="square" rtlCol="0">
            <a:spAutoFit/>
          </a:bodyPr>
          <a:lstStyle/>
          <a:p>
            <a:r>
              <a:rPr lang="en-US" sz="2400" dirty="0"/>
              <a:t>-</a:t>
            </a:r>
          </a:p>
        </p:txBody>
      </p:sp>
      <p:pic>
        <p:nvPicPr>
          <p:cNvPr id="18" name="Picture 17">
            <a:extLst>
              <a:ext uri="{FF2B5EF4-FFF2-40B4-BE49-F238E27FC236}">
                <a16:creationId xmlns:a16="http://schemas.microsoft.com/office/drawing/2014/main" id="{DBF57E05-A820-1D42-BF29-6C06D7F8E021}"/>
              </a:ext>
            </a:extLst>
          </p:cNvPr>
          <p:cNvPicPr>
            <a:picLocks noChangeAspect="1"/>
          </p:cNvPicPr>
          <p:nvPr/>
        </p:nvPicPr>
        <p:blipFill>
          <a:blip r:embed="rId3"/>
          <a:stretch>
            <a:fillRect/>
          </a:stretch>
        </p:blipFill>
        <p:spPr>
          <a:xfrm>
            <a:off x="1563432" y="3365182"/>
            <a:ext cx="484328" cy="2697044"/>
          </a:xfrm>
          <a:prstGeom prst="rect">
            <a:avLst/>
          </a:prstGeom>
        </p:spPr>
      </p:pic>
      <p:sp>
        <p:nvSpPr>
          <p:cNvPr id="19" name="TextBox 15">
            <a:extLst>
              <a:ext uri="{FF2B5EF4-FFF2-40B4-BE49-F238E27FC236}">
                <a16:creationId xmlns:a16="http://schemas.microsoft.com/office/drawing/2014/main" id="{8E2C937B-E9A9-D446-A255-944303564109}"/>
              </a:ext>
            </a:extLst>
          </p:cNvPr>
          <p:cNvSpPr txBox="1">
            <a:spLocks noChangeArrowheads="1"/>
          </p:cNvSpPr>
          <p:nvPr/>
        </p:nvSpPr>
        <p:spPr bwMode="auto">
          <a:xfrm>
            <a:off x="2536454" y="2828472"/>
            <a:ext cx="761747" cy="461665"/>
          </a:xfrm>
          <a:prstGeom prst="rect">
            <a:avLst/>
          </a:prstGeom>
          <a:noFill/>
          <a:ln w="9525">
            <a:noFill/>
            <a:miter lim="800000"/>
            <a:headEnd/>
            <a:tailEnd/>
          </a:ln>
        </p:spPr>
        <p:txBody>
          <a:bodyPr wrap="none">
            <a:spAutoFit/>
          </a:bodyPr>
          <a:lstStyle/>
          <a:p>
            <a:r>
              <a:rPr lang="en-US" sz="2400" b="1" dirty="0">
                <a:solidFill>
                  <a:srgbClr val="FF0000"/>
                </a:solidFill>
                <a:latin typeface="Calibri" pitchFamily="34" charset="0"/>
              </a:rPr>
              <a:t>NO</a:t>
            </a:r>
            <a:r>
              <a:rPr lang="en-US" sz="2400" b="1" baseline="-25000" dirty="0">
                <a:solidFill>
                  <a:srgbClr val="FF0000"/>
                </a:solidFill>
                <a:latin typeface="Calibri" pitchFamily="34" charset="0"/>
              </a:rPr>
              <a:t>3</a:t>
            </a:r>
            <a:r>
              <a:rPr lang="en-US" sz="2400" b="1" baseline="30000" dirty="0">
                <a:solidFill>
                  <a:srgbClr val="FF0000"/>
                </a:solidFill>
                <a:latin typeface="Calibri" pitchFamily="34" charset="0"/>
              </a:rPr>
              <a:t>-</a:t>
            </a:r>
          </a:p>
        </p:txBody>
      </p:sp>
      <p:pic>
        <p:nvPicPr>
          <p:cNvPr id="20" name="Picture 19">
            <a:extLst>
              <a:ext uri="{FF2B5EF4-FFF2-40B4-BE49-F238E27FC236}">
                <a16:creationId xmlns:a16="http://schemas.microsoft.com/office/drawing/2014/main" id="{EB61A100-7A38-4C43-949A-30D5024E52E7}"/>
              </a:ext>
            </a:extLst>
          </p:cNvPr>
          <p:cNvPicPr>
            <a:picLocks noChangeAspect="1"/>
          </p:cNvPicPr>
          <p:nvPr/>
        </p:nvPicPr>
        <p:blipFill>
          <a:blip r:embed="rId4"/>
          <a:stretch>
            <a:fillRect/>
          </a:stretch>
        </p:blipFill>
        <p:spPr>
          <a:xfrm>
            <a:off x="2305942" y="3365183"/>
            <a:ext cx="1063624" cy="2697044"/>
          </a:xfrm>
          <a:prstGeom prst="rect">
            <a:avLst/>
          </a:prstGeom>
        </p:spPr>
      </p:pic>
      <p:cxnSp>
        <p:nvCxnSpPr>
          <p:cNvPr id="3" name="Straight Connector 2">
            <a:extLst>
              <a:ext uri="{FF2B5EF4-FFF2-40B4-BE49-F238E27FC236}">
                <a16:creationId xmlns:a16="http://schemas.microsoft.com/office/drawing/2014/main" id="{20C3A716-5571-514F-B30B-A1F0D4E12916}"/>
              </a:ext>
            </a:extLst>
          </p:cNvPr>
          <p:cNvCxnSpPr>
            <a:cxnSpLocks/>
          </p:cNvCxnSpPr>
          <p:nvPr/>
        </p:nvCxnSpPr>
        <p:spPr>
          <a:xfrm>
            <a:off x="3975258" y="2828472"/>
            <a:ext cx="7509876" cy="0"/>
          </a:xfrm>
          <a:prstGeom prst="line">
            <a:avLst/>
          </a:prstGeom>
          <a:ln w="25400"/>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FE93F44-0E96-0D49-8B8A-7EFC94026E66}"/>
              </a:ext>
            </a:extLst>
          </p:cNvPr>
          <p:cNvSpPr txBox="1"/>
          <p:nvPr/>
        </p:nvSpPr>
        <p:spPr>
          <a:xfrm>
            <a:off x="6042340" y="1593950"/>
            <a:ext cx="4976042" cy="461665"/>
          </a:xfrm>
          <a:prstGeom prst="rect">
            <a:avLst/>
          </a:prstGeom>
          <a:noFill/>
        </p:spPr>
        <p:txBody>
          <a:bodyPr wrap="none" rtlCol="0">
            <a:spAutoFit/>
          </a:bodyPr>
          <a:lstStyle/>
          <a:p>
            <a:r>
              <a:rPr lang="en-US" sz="2400" b="1" dirty="0">
                <a:solidFill>
                  <a:schemeClr val="bg1">
                    <a:lumMod val="65000"/>
                  </a:schemeClr>
                </a:solidFill>
                <a:latin typeface="Arial" panose="020B0604020202020204" pitchFamily="34" charset="0"/>
                <a:cs typeface="Arial" panose="020B0604020202020204" pitchFamily="34" charset="0"/>
              </a:rPr>
              <a:t>CHL1: Nitrate transporter/sensor</a:t>
            </a:r>
          </a:p>
        </p:txBody>
      </p:sp>
      <p:pic>
        <p:nvPicPr>
          <p:cNvPr id="22" name="Picture 21">
            <a:extLst>
              <a:ext uri="{FF2B5EF4-FFF2-40B4-BE49-F238E27FC236}">
                <a16:creationId xmlns:a16="http://schemas.microsoft.com/office/drawing/2014/main" id="{0E9AE3CB-F7ED-9747-896E-2D8F9D7F710B}"/>
              </a:ext>
            </a:extLst>
          </p:cNvPr>
          <p:cNvPicPr>
            <a:picLocks noChangeAspect="1"/>
          </p:cNvPicPr>
          <p:nvPr/>
        </p:nvPicPr>
        <p:blipFill>
          <a:blip r:embed="rId5"/>
          <a:stretch>
            <a:fillRect/>
          </a:stretch>
        </p:blipFill>
        <p:spPr>
          <a:xfrm>
            <a:off x="5872165" y="3435110"/>
            <a:ext cx="2506344" cy="2697044"/>
          </a:xfrm>
          <a:prstGeom prst="rect">
            <a:avLst/>
          </a:prstGeom>
        </p:spPr>
      </p:pic>
      <p:sp>
        <p:nvSpPr>
          <p:cNvPr id="21" name="TextBox 15">
            <a:extLst>
              <a:ext uri="{FF2B5EF4-FFF2-40B4-BE49-F238E27FC236}">
                <a16:creationId xmlns:a16="http://schemas.microsoft.com/office/drawing/2014/main" id="{35154D0A-7150-0048-A593-FEC578AA42C1}"/>
              </a:ext>
            </a:extLst>
          </p:cNvPr>
          <p:cNvSpPr txBox="1">
            <a:spLocks noChangeArrowheads="1"/>
          </p:cNvSpPr>
          <p:nvPr/>
        </p:nvSpPr>
        <p:spPr bwMode="auto">
          <a:xfrm>
            <a:off x="6744463" y="2258345"/>
            <a:ext cx="761747" cy="461665"/>
          </a:xfrm>
          <a:prstGeom prst="rect">
            <a:avLst/>
          </a:prstGeom>
          <a:noFill/>
          <a:ln w="9525">
            <a:noFill/>
            <a:miter lim="800000"/>
            <a:headEnd/>
            <a:tailEnd/>
          </a:ln>
        </p:spPr>
        <p:txBody>
          <a:bodyPr wrap="none">
            <a:spAutoFit/>
          </a:bodyPr>
          <a:lstStyle/>
          <a:p>
            <a:r>
              <a:rPr lang="en-US" sz="2400" b="1" dirty="0">
                <a:solidFill>
                  <a:srgbClr val="FF0000"/>
                </a:solidFill>
                <a:latin typeface="Calibri" pitchFamily="34" charset="0"/>
              </a:rPr>
              <a:t>NO</a:t>
            </a:r>
            <a:r>
              <a:rPr lang="en-US" sz="2400" b="1" baseline="-25000" dirty="0">
                <a:solidFill>
                  <a:srgbClr val="FF0000"/>
                </a:solidFill>
                <a:latin typeface="Calibri" pitchFamily="34" charset="0"/>
              </a:rPr>
              <a:t>3</a:t>
            </a:r>
            <a:r>
              <a:rPr lang="en-US" sz="2400" b="1" baseline="30000" dirty="0">
                <a:solidFill>
                  <a:srgbClr val="FF0000"/>
                </a:solidFill>
                <a:latin typeface="Calibri" pitchFamily="34" charset="0"/>
              </a:rPr>
              <a:t>-</a:t>
            </a:r>
          </a:p>
        </p:txBody>
      </p:sp>
      <p:sp>
        <p:nvSpPr>
          <p:cNvPr id="23" name="TextBox 22">
            <a:extLst>
              <a:ext uri="{FF2B5EF4-FFF2-40B4-BE49-F238E27FC236}">
                <a16:creationId xmlns:a16="http://schemas.microsoft.com/office/drawing/2014/main" id="{9AFF0E1E-49D1-C645-B376-0312204F5FC7}"/>
              </a:ext>
            </a:extLst>
          </p:cNvPr>
          <p:cNvSpPr txBox="1"/>
          <p:nvPr/>
        </p:nvSpPr>
        <p:spPr>
          <a:xfrm>
            <a:off x="1097623" y="659963"/>
            <a:ext cx="10288880" cy="523220"/>
          </a:xfrm>
          <a:prstGeom prst="rect">
            <a:avLst/>
          </a:prstGeom>
          <a:noFill/>
        </p:spPr>
        <p:txBody>
          <a:bodyPr wrap="square" rtlCol="0">
            <a:spAutoFit/>
          </a:bodyPr>
          <a:lstStyle/>
          <a:p>
            <a:pPr algn="ctr"/>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chl1-5</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Resembles WT in Response to Nitrate </a:t>
            </a:r>
          </a:p>
        </p:txBody>
      </p:sp>
      <p:sp>
        <p:nvSpPr>
          <p:cNvPr id="8" name="Rounded Rectangle 7">
            <a:extLst>
              <a:ext uri="{FF2B5EF4-FFF2-40B4-BE49-F238E27FC236}">
                <a16:creationId xmlns:a16="http://schemas.microsoft.com/office/drawing/2014/main" id="{EC6E3225-1DAA-9A46-9013-296ABE7FE173}"/>
              </a:ext>
            </a:extLst>
          </p:cNvPr>
          <p:cNvSpPr/>
          <p:nvPr/>
        </p:nvSpPr>
        <p:spPr>
          <a:xfrm>
            <a:off x="2146378" y="1777223"/>
            <a:ext cx="1728439" cy="899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n 8">
            <a:extLst>
              <a:ext uri="{FF2B5EF4-FFF2-40B4-BE49-F238E27FC236}">
                <a16:creationId xmlns:a16="http://schemas.microsoft.com/office/drawing/2014/main" id="{95B2B7BB-CD28-BC44-B290-E9BB151FF674}"/>
              </a:ext>
            </a:extLst>
          </p:cNvPr>
          <p:cNvSpPr/>
          <p:nvPr/>
        </p:nvSpPr>
        <p:spPr>
          <a:xfrm>
            <a:off x="2538354" y="1678032"/>
            <a:ext cx="484328" cy="267629"/>
          </a:xfrm>
          <a:prstGeom prst="ca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Arial" panose="020B0604020202020204" pitchFamily="34" charset="0"/>
                <a:cs typeface="Arial" panose="020B0604020202020204" pitchFamily="34" charset="0"/>
              </a:rPr>
              <a:t>CHL1</a:t>
            </a:r>
            <a:endParaRPr lang="en-US" sz="800" dirty="0"/>
          </a:p>
        </p:txBody>
      </p:sp>
      <p:sp>
        <p:nvSpPr>
          <p:cNvPr id="25" name="TextBox 15">
            <a:extLst>
              <a:ext uri="{FF2B5EF4-FFF2-40B4-BE49-F238E27FC236}">
                <a16:creationId xmlns:a16="http://schemas.microsoft.com/office/drawing/2014/main" id="{BF292CA3-E4CE-8244-932A-3A1C3DEF3165}"/>
              </a:ext>
            </a:extLst>
          </p:cNvPr>
          <p:cNvSpPr txBox="1">
            <a:spLocks noChangeArrowheads="1"/>
          </p:cNvSpPr>
          <p:nvPr/>
        </p:nvSpPr>
        <p:spPr bwMode="auto">
          <a:xfrm>
            <a:off x="2439412" y="1349277"/>
            <a:ext cx="473206" cy="276999"/>
          </a:xfrm>
          <a:prstGeom prst="rect">
            <a:avLst/>
          </a:prstGeom>
          <a:noFill/>
          <a:ln w="9525">
            <a:noFill/>
            <a:miter lim="800000"/>
            <a:headEnd/>
            <a:tailEnd/>
          </a:ln>
        </p:spPr>
        <p:txBody>
          <a:bodyPr wrap="none">
            <a:spAutoFit/>
          </a:bodyPr>
          <a:lstStyle/>
          <a:p>
            <a:r>
              <a:rPr lang="en-US" sz="1200" b="1" dirty="0">
                <a:solidFill>
                  <a:srgbClr val="FF0000"/>
                </a:solidFill>
                <a:latin typeface="Calibri" pitchFamily="34" charset="0"/>
              </a:rPr>
              <a:t>NO</a:t>
            </a:r>
            <a:r>
              <a:rPr lang="en-US" sz="1200" b="1" baseline="-25000" dirty="0">
                <a:solidFill>
                  <a:srgbClr val="FF0000"/>
                </a:solidFill>
                <a:latin typeface="Calibri" pitchFamily="34" charset="0"/>
              </a:rPr>
              <a:t>3</a:t>
            </a:r>
            <a:r>
              <a:rPr lang="en-US" sz="1200" b="1" baseline="30000" dirty="0">
                <a:solidFill>
                  <a:srgbClr val="FF0000"/>
                </a:solidFill>
                <a:latin typeface="Calibri" pitchFamily="34" charset="0"/>
              </a:rPr>
              <a:t>-</a:t>
            </a:r>
          </a:p>
        </p:txBody>
      </p:sp>
      <p:sp>
        <p:nvSpPr>
          <p:cNvPr id="27" name="TextBox 15">
            <a:extLst>
              <a:ext uri="{FF2B5EF4-FFF2-40B4-BE49-F238E27FC236}">
                <a16:creationId xmlns:a16="http://schemas.microsoft.com/office/drawing/2014/main" id="{B89C38DD-56A1-4A40-841E-B0286727D559}"/>
              </a:ext>
            </a:extLst>
          </p:cNvPr>
          <p:cNvSpPr txBox="1">
            <a:spLocks noChangeArrowheads="1"/>
          </p:cNvSpPr>
          <p:nvPr/>
        </p:nvSpPr>
        <p:spPr bwMode="auto">
          <a:xfrm>
            <a:off x="2536454" y="2217779"/>
            <a:ext cx="473206" cy="276999"/>
          </a:xfrm>
          <a:prstGeom prst="rect">
            <a:avLst/>
          </a:prstGeom>
          <a:noFill/>
          <a:ln w="9525">
            <a:noFill/>
            <a:miter lim="800000"/>
            <a:headEnd/>
            <a:tailEnd/>
          </a:ln>
        </p:spPr>
        <p:txBody>
          <a:bodyPr wrap="none">
            <a:spAutoFit/>
          </a:bodyPr>
          <a:lstStyle/>
          <a:p>
            <a:r>
              <a:rPr lang="en-US" sz="1200" b="1" dirty="0">
                <a:solidFill>
                  <a:srgbClr val="FF0000"/>
                </a:solidFill>
                <a:latin typeface="Calibri" pitchFamily="34" charset="0"/>
              </a:rPr>
              <a:t>NO</a:t>
            </a:r>
            <a:r>
              <a:rPr lang="en-US" sz="1200" b="1" baseline="-25000" dirty="0">
                <a:solidFill>
                  <a:srgbClr val="FF0000"/>
                </a:solidFill>
                <a:latin typeface="Calibri" pitchFamily="34" charset="0"/>
              </a:rPr>
              <a:t>3</a:t>
            </a:r>
            <a:r>
              <a:rPr lang="en-US" sz="1200" b="1" baseline="30000" dirty="0">
                <a:solidFill>
                  <a:srgbClr val="FF0000"/>
                </a:solidFill>
                <a:latin typeface="Calibri" pitchFamily="34" charset="0"/>
              </a:rPr>
              <a:t>-</a:t>
            </a:r>
          </a:p>
        </p:txBody>
      </p:sp>
      <p:cxnSp>
        <p:nvCxnSpPr>
          <p:cNvPr id="29" name="Straight Arrow Connector 28">
            <a:extLst>
              <a:ext uri="{FF2B5EF4-FFF2-40B4-BE49-F238E27FC236}">
                <a16:creationId xmlns:a16="http://schemas.microsoft.com/office/drawing/2014/main" id="{01A31097-C66A-F342-B7C6-11A2BD7537CC}"/>
              </a:ext>
            </a:extLst>
          </p:cNvPr>
          <p:cNvCxnSpPr>
            <a:cxnSpLocks/>
          </p:cNvCxnSpPr>
          <p:nvPr/>
        </p:nvCxnSpPr>
        <p:spPr>
          <a:xfrm>
            <a:off x="3000630" y="1922517"/>
            <a:ext cx="337122" cy="2046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AE66189-7E9F-124C-8FB1-D6F6949ED32B}"/>
              </a:ext>
            </a:extLst>
          </p:cNvPr>
          <p:cNvSpPr txBox="1"/>
          <p:nvPr/>
        </p:nvSpPr>
        <p:spPr>
          <a:xfrm>
            <a:off x="2912624" y="2096608"/>
            <a:ext cx="92204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Signaling</a:t>
            </a:r>
          </a:p>
        </p:txBody>
      </p:sp>
      <p:pic>
        <p:nvPicPr>
          <p:cNvPr id="26" name="Picture 25">
            <a:extLst>
              <a:ext uri="{FF2B5EF4-FFF2-40B4-BE49-F238E27FC236}">
                <a16:creationId xmlns:a16="http://schemas.microsoft.com/office/drawing/2014/main" id="{DDCC00CB-4A73-B1B0-6F81-7A18A470E9E8}"/>
              </a:ext>
            </a:extLst>
          </p:cNvPr>
          <p:cNvPicPr>
            <a:picLocks noChangeAspect="1"/>
          </p:cNvPicPr>
          <p:nvPr/>
        </p:nvPicPr>
        <p:blipFill rotWithShape="1">
          <a:blip r:embed="rId6"/>
          <a:srcRect r="51244"/>
          <a:stretch/>
        </p:blipFill>
        <p:spPr>
          <a:xfrm>
            <a:off x="8530362" y="3389040"/>
            <a:ext cx="1498028" cy="2743112"/>
          </a:xfrm>
          <a:prstGeom prst="rect">
            <a:avLst/>
          </a:prstGeom>
        </p:spPr>
      </p:pic>
      <p:pic>
        <p:nvPicPr>
          <p:cNvPr id="28" name="Picture 27">
            <a:extLst>
              <a:ext uri="{FF2B5EF4-FFF2-40B4-BE49-F238E27FC236}">
                <a16:creationId xmlns:a16="http://schemas.microsoft.com/office/drawing/2014/main" id="{CB336E65-C8CA-D4C1-25F5-ED79B2906E92}"/>
              </a:ext>
            </a:extLst>
          </p:cNvPr>
          <p:cNvPicPr>
            <a:picLocks noChangeAspect="1"/>
          </p:cNvPicPr>
          <p:nvPr/>
        </p:nvPicPr>
        <p:blipFill rotWithShape="1">
          <a:blip r:embed="rId6"/>
          <a:srcRect l="51312" r="2409"/>
          <a:stretch/>
        </p:blipFill>
        <p:spPr>
          <a:xfrm>
            <a:off x="10141258" y="3397463"/>
            <a:ext cx="1343876" cy="2734689"/>
          </a:xfrm>
          <a:prstGeom prst="rect">
            <a:avLst/>
          </a:prstGeom>
        </p:spPr>
      </p:pic>
    </p:spTree>
    <p:extLst>
      <p:ext uri="{BB962C8B-B14F-4D97-AF65-F5344CB8AC3E}">
        <p14:creationId xmlns:p14="http://schemas.microsoft.com/office/powerpoint/2010/main" val="4050309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22AAD678-7C08-3B4D-A0C9-66C00DE9180A}"/>
              </a:ext>
            </a:extLst>
          </p:cNvPr>
          <p:cNvSpPr txBox="1"/>
          <p:nvPr/>
        </p:nvSpPr>
        <p:spPr>
          <a:xfrm>
            <a:off x="751489" y="2905780"/>
            <a:ext cx="1028888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Nitrate Sensors Other Than CHL1 ?</a:t>
            </a:r>
          </a:p>
        </p:txBody>
      </p:sp>
    </p:spTree>
    <p:extLst>
      <p:ext uri="{BB962C8B-B14F-4D97-AF65-F5344CB8AC3E}">
        <p14:creationId xmlns:p14="http://schemas.microsoft.com/office/powerpoint/2010/main" val="1452046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0FE0B-1CB3-6C47-8376-287A762061FB}"/>
              </a:ext>
            </a:extLst>
          </p:cNvPr>
          <p:cNvSpPr txBox="1"/>
          <p:nvPr/>
        </p:nvSpPr>
        <p:spPr>
          <a:xfrm>
            <a:off x="2068401" y="1817220"/>
            <a:ext cx="28725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t>
            </a:r>
          </a:p>
        </p:txBody>
      </p:sp>
      <p:sp>
        <p:nvSpPr>
          <p:cNvPr id="5" name="TextBox 15">
            <a:extLst>
              <a:ext uri="{FF2B5EF4-FFF2-40B4-BE49-F238E27FC236}">
                <a16:creationId xmlns:a16="http://schemas.microsoft.com/office/drawing/2014/main" id="{577EDB9F-2190-D74E-B9A6-A59F60303FCF}"/>
              </a:ext>
            </a:extLst>
          </p:cNvPr>
          <p:cNvSpPr txBox="1">
            <a:spLocks noChangeArrowheads="1"/>
          </p:cNvSpPr>
          <p:nvPr/>
        </p:nvSpPr>
        <p:spPr bwMode="auto">
          <a:xfrm>
            <a:off x="4477463" y="1811552"/>
            <a:ext cx="829073" cy="461665"/>
          </a:xfrm>
          <a:prstGeom prst="rect">
            <a:avLst/>
          </a:prstGeom>
          <a:noFill/>
          <a:ln w="9525">
            <a:noFill/>
            <a:miter lim="800000"/>
            <a:headEnd/>
            <a:tailEnd/>
          </a:ln>
        </p:spPr>
        <p:txBody>
          <a:bodyPr wrap="none">
            <a:spAutoFit/>
          </a:bodyPr>
          <a:lstStyle/>
          <a:p>
            <a:r>
              <a:rPr lang="en-US" sz="2400" b="1" dirty="0">
                <a:solidFill>
                  <a:srgbClr val="FF0000"/>
                </a:solidFill>
                <a:latin typeface="Arial" panose="020B0604020202020204" pitchFamily="34" charset="0"/>
                <a:cs typeface="Arial" panose="020B0604020202020204" pitchFamily="34" charset="0"/>
              </a:rPr>
              <a:t>NO</a:t>
            </a:r>
            <a:r>
              <a:rPr lang="en-US" sz="2400" b="1" baseline="-25000" dirty="0">
                <a:solidFill>
                  <a:srgbClr val="FF0000"/>
                </a:solidFill>
                <a:latin typeface="Arial" panose="020B0604020202020204" pitchFamily="34" charset="0"/>
                <a:cs typeface="Arial" panose="020B0604020202020204" pitchFamily="34" charset="0"/>
              </a:rPr>
              <a:t>3</a:t>
            </a:r>
            <a:r>
              <a:rPr lang="en-US" sz="2400" b="1" baseline="30000" dirty="0">
                <a:solidFill>
                  <a:srgbClr val="FF0000"/>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816A8064-3F75-FC43-A38C-A4C4BBEE959E}"/>
              </a:ext>
            </a:extLst>
          </p:cNvPr>
          <p:cNvSpPr txBox="1"/>
          <p:nvPr/>
        </p:nvSpPr>
        <p:spPr>
          <a:xfrm>
            <a:off x="3464908" y="1810310"/>
            <a:ext cx="864339"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3AB6D010-0D1E-C84B-9D81-2DD7719FDDD5}"/>
              </a:ext>
            </a:extLst>
          </p:cNvPr>
          <p:cNvSpPr txBox="1"/>
          <p:nvPr/>
        </p:nvSpPr>
        <p:spPr>
          <a:xfrm>
            <a:off x="2800365" y="1795732"/>
            <a:ext cx="663964" cy="461665"/>
          </a:xfrm>
          <a:prstGeom prst="rect">
            <a:avLst/>
          </a:prstGeom>
          <a:noFill/>
        </p:spPr>
        <p:txBody>
          <a:bodyPr wrap="none" rtlCol="0">
            <a:spAutoFit/>
          </a:bodyPr>
          <a:lstStyle/>
          <a:p>
            <a:r>
              <a:rPr lang="en-US" sz="2400" dirty="0" err="1">
                <a:latin typeface="Arial" panose="020B0604020202020204" pitchFamily="34" charset="0"/>
                <a:cs typeface="Arial" panose="020B0604020202020204" pitchFamily="34" charset="0"/>
              </a:rPr>
              <a:t>Gln</a:t>
            </a: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02715B7-60B0-6A44-B08B-45BD98784302}"/>
              </a:ext>
            </a:extLst>
          </p:cNvPr>
          <p:cNvPicPr>
            <a:picLocks noChangeAspect="1"/>
          </p:cNvPicPr>
          <p:nvPr/>
        </p:nvPicPr>
        <p:blipFill>
          <a:blip r:embed="rId2"/>
          <a:stretch>
            <a:fillRect/>
          </a:stretch>
        </p:blipFill>
        <p:spPr>
          <a:xfrm>
            <a:off x="1988477" y="2336592"/>
            <a:ext cx="545971" cy="3040311"/>
          </a:xfrm>
          <a:prstGeom prst="rect">
            <a:avLst/>
          </a:prstGeom>
        </p:spPr>
      </p:pic>
      <p:pic>
        <p:nvPicPr>
          <p:cNvPr id="9" name="Picture 8">
            <a:extLst>
              <a:ext uri="{FF2B5EF4-FFF2-40B4-BE49-F238E27FC236}">
                <a16:creationId xmlns:a16="http://schemas.microsoft.com/office/drawing/2014/main" id="{35B3BD35-4E48-1E46-A776-6BD17EA5E459}"/>
              </a:ext>
            </a:extLst>
          </p:cNvPr>
          <p:cNvPicPr>
            <a:picLocks noChangeAspect="1"/>
          </p:cNvPicPr>
          <p:nvPr/>
        </p:nvPicPr>
        <p:blipFill>
          <a:blip r:embed="rId3"/>
          <a:stretch>
            <a:fillRect/>
          </a:stretch>
        </p:blipFill>
        <p:spPr>
          <a:xfrm>
            <a:off x="2740990" y="2348262"/>
            <a:ext cx="546438" cy="3042908"/>
          </a:xfrm>
          <a:prstGeom prst="rect">
            <a:avLst/>
          </a:prstGeom>
        </p:spPr>
      </p:pic>
      <p:pic>
        <p:nvPicPr>
          <p:cNvPr id="10" name="Picture 9">
            <a:extLst>
              <a:ext uri="{FF2B5EF4-FFF2-40B4-BE49-F238E27FC236}">
                <a16:creationId xmlns:a16="http://schemas.microsoft.com/office/drawing/2014/main" id="{183460F9-F6BF-764C-A14C-F7E4D3E71FA3}"/>
              </a:ext>
            </a:extLst>
          </p:cNvPr>
          <p:cNvPicPr>
            <a:picLocks noChangeAspect="1"/>
          </p:cNvPicPr>
          <p:nvPr/>
        </p:nvPicPr>
        <p:blipFill>
          <a:blip r:embed="rId4"/>
          <a:stretch>
            <a:fillRect/>
          </a:stretch>
        </p:blipFill>
        <p:spPr>
          <a:xfrm flipH="1">
            <a:off x="3493971" y="2336592"/>
            <a:ext cx="548533" cy="3054578"/>
          </a:xfrm>
          <a:prstGeom prst="rect">
            <a:avLst/>
          </a:prstGeom>
        </p:spPr>
      </p:pic>
      <p:pic>
        <p:nvPicPr>
          <p:cNvPr id="11" name="Picture 10">
            <a:extLst>
              <a:ext uri="{FF2B5EF4-FFF2-40B4-BE49-F238E27FC236}">
                <a16:creationId xmlns:a16="http://schemas.microsoft.com/office/drawing/2014/main" id="{3D83EC6E-9BF9-DE49-B1F4-39C2F8E270E0}"/>
              </a:ext>
            </a:extLst>
          </p:cNvPr>
          <p:cNvPicPr>
            <a:picLocks noChangeAspect="1"/>
          </p:cNvPicPr>
          <p:nvPr/>
        </p:nvPicPr>
        <p:blipFill>
          <a:blip r:embed="rId5"/>
          <a:stretch>
            <a:fillRect/>
          </a:stretch>
        </p:blipFill>
        <p:spPr>
          <a:xfrm>
            <a:off x="4246951" y="2348262"/>
            <a:ext cx="1204622" cy="3054575"/>
          </a:xfrm>
          <a:prstGeom prst="rect">
            <a:avLst/>
          </a:prstGeom>
        </p:spPr>
      </p:pic>
      <p:sp>
        <p:nvSpPr>
          <p:cNvPr id="12" name="TextBox 23">
            <a:extLst>
              <a:ext uri="{FF2B5EF4-FFF2-40B4-BE49-F238E27FC236}">
                <a16:creationId xmlns:a16="http://schemas.microsoft.com/office/drawing/2014/main" id="{6DBDC6F0-EE63-9F4F-AD60-CCE62709F606}"/>
              </a:ext>
            </a:extLst>
          </p:cNvPr>
          <p:cNvSpPr txBox="1">
            <a:spLocks noChangeArrowheads="1"/>
          </p:cNvSpPr>
          <p:nvPr/>
        </p:nvSpPr>
        <p:spPr bwMode="auto">
          <a:xfrm>
            <a:off x="7429844" y="2105610"/>
            <a:ext cx="2985113" cy="461665"/>
          </a:xfrm>
          <a:prstGeom prst="rect">
            <a:avLst/>
          </a:prstGeom>
          <a:noFill/>
          <a:ln w="9525">
            <a:noFill/>
            <a:miter lim="800000"/>
            <a:headEnd/>
            <a:tailEnd/>
          </a:ln>
        </p:spPr>
        <p:txBody>
          <a:bodyPr wrap="none">
            <a:spAutoFit/>
          </a:bodyPr>
          <a:lstStyle/>
          <a:p>
            <a:r>
              <a:rPr lang="en-US" sz="2400" b="1" dirty="0">
                <a:latin typeface="Arial" panose="020B0604020202020204" pitchFamily="34" charset="0"/>
                <a:cs typeface="Arial" panose="020B0604020202020204" pitchFamily="34" charset="0"/>
              </a:rPr>
              <a:t>Signaling molecule</a:t>
            </a:r>
          </a:p>
        </p:txBody>
      </p:sp>
      <p:grpSp>
        <p:nvGrpSpPr>
          <p:cNvPr id="13" name="Group 28">
            <a:extLst>
              <a:ext uri="{FF2B5EF4-FFF2-40B4-BE49-F238E27FC236}">
                <a16:creationId xmlns:a16="http://schemas.microsoft.com/office/drawing/2014/main" id="{F37A4F06-0DA7-7F47-A923-CAD9235FA7EE}"/>
              </a:ext>
            </a:extLst>
          </p:cNvPr>
          <p:cNvGrpSpPr>
            <a:grpSpLocks/>
          </p:cNvGrpSpPr>
          <p:nvPr/>
        </p:nvGrpSpPr>
        <p:grpSpPr bwMode="auto">
          <a:xfrm>
            <a:off x="7973043" y="3019756"/>
            <a:ext cx="431757" cy="71446"/>
            <a:chOff x="1519" y="1616"/>
            <a:chExt cx="272" cy="45"/>
          </a:xfrm>
        </p:grpSpPr>
        <p:sp>
          <p:nvSpPr>
            <p:cNvPr id="14" name="Line 29">
              <a:extLst>
                <a:ext uri="{FF2B5EF4-FFF2-40B4-BE49-F238E27FC236}">
                  <a16:creationId xmlns:a16="http://schemas.microsoft.com/office/drawing/2014/main" id="{F05C21BB-E621-3F4D-A085-BD7A8496AD38}"/>
                </a:ext>
              </a:extLst>
            </p:cNvPr>
            <p:cNvSpPr>
              <a:spLocks noChangeShapeType="1"/>
            </p:cNvSpPr>
            <p:nvPr/>
          </p:nvSpPr>
          <p:spPr bwMode="auto">
            <a:xfrm>
              <a:off x="1519" y="1616"/>
              <a:ext cx="272" cy="0"/>
            </a:xfrm>
            <a:prstGeom prst="line">
              <a:avLst/>
            </a:prstGeom>
            <a:noFill/>
            <a:ln w="9525">
              <a:solidFill>
                <a:schemeClr val="tx1"/>
              </a:solidFill>
              <a:round/>
              <a:headEnd/>
              <a:tailEnd type="triangle" w="med" len="med"/>
            </a:ln>
          </p:spPr>
          <p:txBody>
            <a:bodyPr/>
            <a:lstStyle/>
            <a:p>
              <a:endParaRPr lang="en-US">
                <a:latin typeface="Arial" panose="020B0604020202020204" pitchFamily="34" charset="0"/>
                <a:cs typeface="Arial" panose="020B0604020202020204" pitchFamily="34" charset="0"/>
              </a:endParaRPr>
            </a:p>
          </p:txBody>
        </p:sp>
        <p:sp>
          <p:nvSpPr>
            <p:cNvPr id="15" name="Line 30">
              <a:extLst>
                <a:ext uri="{FF2B5EF4-FFF2-40B4-BE49-F238E27FC236}">
                  <a16:creationId xmlns:a16="http://schemas.microsoft.com/office/drawing/2014/main" id="{78686D5F-4E97-F74E-B248-8E6AE92A52ED}"/>
                </a:ext>
              </a:extLst>
            </p:cNvPr>
            <p:cNvSpPr>
              <a:spLocks noChangeShapeType="1"/>
            </p:cNvSpPr>
            <p:nvPr/>
          </p:nvSpPr>
          <p:spPr bwMode="auto">
            <a:xfrm>
              <a:off x="1519" y="1616"/>
              <a:ext cx="0" cy="45"/>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grpSp>
      <p:sp>
        <p:nvSpPr>
          <p:cNvPr id="16" name="AutoShape 40">
            <a:extLst>
              <a:ext uri="{FF2B5EF4-FFF2-40B4-BE49-F238E27FC236}">
                <a16:creationId xmlns:a16="http://schemas.microsoft.com/office/drawing/2014/main" id="{9F1F6B6D-46B6-1B4D-95B6-1AEF79684636}"/>
              </a:ext>
            </a:extLst>
          </p:cNvPr>
          <p:cNvSpPr>
            <a:spLocks noChangeArrowheads="1"/>
          </p:cNvSpPr>
          <p:nvPr/>
        </p:nvSpPr>
        <p:spPr bwMode="auto">
          <a:xfrm>
            <a:off x="7685735" y="2803830"/>
            <a:ext cx="215879" cy="287372"/>
          </a:xfrm>
          <a:prstGeom prst="triangle">
            <a:avLst>
              <a:gd name="adj" fmla="val 50000"/>
            </a:avLst>
          </a:prstGeom>
          <a:solidFill>
            <a:srgbClr val="0099FF"/>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17" name="Text Box 47">
            <a:extLst>
              <a:ext uri="{FF2B5EF4-FFF2-40B4-BE49-F238E27FC236}">
                <a16:creationId xmlns:a16="http://schemas.microsoft.com/office/drawing/2014/main" id="{753B901C-8801-AA49-B97B-989417157E4A}"/>
              </a:ext>
            </a:extLst>
          </p:cNvPr>
          <p:cNvSpPr txBox="1">
            <a:spLocks noChangeArrowheads="1"/>
          </p:cNvSpPr>
          <p:nvPr/>
        </p:nvSpPr>
        <p:spPr bwMode="auto">
          <a:xfrm>
            <a:off x="7152714" y="3250645"/>
            <a:ext cx="2736647" cy="369332"/>
          </a:xfrm>
          <a:prstGeom prst="rect">
            <a:avLst/>
          </a:prstGeom>
          <a:noFill/>
          <a:ln w="9525">
            <a:noFill/>
            <a:miter lim="800000"/>
            <a:headEnd/>
            <a:tailEnd/>
          </a:ln>
        </p:spPr>
        <p:txBody>
          <a:bodyPr wrap="none">
            <a:spAutoFit/>
          </a:bodyPr>
          <a:lstStyle/>
          <a:p>
            <a:r>
              <a:rPr kumimoji="1" lang="en-US" altLang="zh-TW" b="1" dirty="0">
                <a:latin typeface="Arial" panose="020B0604020202020204" pitchFamily="34" charset="0"/>
                <a:cs typeface="Arial" panose="020B0604020202020204" pitchFamily="34" charset="0"/>
              </a:rPr>
              <a:t>Nitrate response genes</a:t>
            </a:r>
          </a:p>
        </p:txBody>
      </p:sp>
      <p:sp>
        <p:nvSpPr>
          <p:cNvPr id="18" name="Rectangle 48">
            <a:extLst>
              <a:ext uri="{FF2B5EF4-FFF2-40B4-BE49-F238E27FC236}">
                <a16:creationId xmlns:a16="http://schemas.microsoft.com/office/drawing/2014/main" id="{7713F9B5-9B8F-8346-8DAE-3F2E5120D74D}"/>
              </a:ext>
            </a:extLst>
          </p:cNvPr>
          <p:cNvSpPr>
            <a:spLocks noChangeArrowheads="1"/>
          </p:cNvSpPr>
          <p:nvPr/>
        </p:nvSpPr>
        <p:spPr bwMode="auto">
          <a:xfrm>
            <a:off x="7974631" y="3092790"/>
            <a:ext cx="863515" cy="142892"/>
          </a:xfrm>
          <a:prstGeom prst="rect">
            <a:avLst/>
          </a:prstGeom>
          <a:solidFill>
            <a:schemeClr val="tx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19" name="Line 49">
            <a:extLst>
              <a:ext uri="{FF2B5EF4-FFF2-40B4-BE49-F238E27FC236}">
                <a16:creationId xmlns:a16="http://schemas.microsoft.com/office/drawing/2014/main" id="{102A7610-CBA7-F947-A1D7-448C33FBA784}"/>
              </a:ext>
            </a:extLst>
          </p:cNvPr>
          <p:cNvSpPr>
            <a:spLocks noChangeShapeType="1"/>
          </p:cNvSpPr>
          <p:nvPr/>
        </p:nvSpPr>
        <p:spPr bwMode="auto">
          <a:xfrm>
            <a:off x="7325406" y="3164236"/>
            <a:ext cx="649224" cy="0"/>
          </a:xfrm>
          <a:prstGeom prst="line">
            <a:avLst/>
          </a:prstGeom>
          <a:noFill/>
          <a:ln w="38100">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20" name="TextBox 15">
            <a:extLst>
              <a:ext uri="{FF2B5EF4-FFF2-40B4-BE49-F238E27FC236}">
                <a16:creationId xmlns:a16="http://schemas.microsoft.com/office/drawing/2014/main" id="{DAB9EFD1-BDD5-304A-AE43-7A3C1EC3FC07}"/>
              </a:ext>
            </a:extLst>
          </p:cNvPr>
          <p:cNvSpPr txBox="1">
            <a:spLocks noChangeArrowheads="1"/>
          </p:cNvSpPr>
          <p:nvPr/>
        </p:nvSpPr>
        <p:spPr bwMode="auto">
          <a:xfrm>
            <a:off x="6411096" y="2639009"/>
            <a:ext cx="829073" cy="461665"/>
          </a:xfrm>
          <a:prstGeom prst="rect">
            <a:avLst/>
          </a:prstGeom>
          <a:noFill/>
          <a:ln w="9525">
            <a:noFill/>
            <a:miter lim="800000"/>
            <a:headEnd/>
            <a:tailEnd/>
          </a:ln>
        </p:spPr>
        <p:txBody>
          <a:bodyPr wrap="none">
            <a:spAutoFit/>
          </a:bodyPr>
          <a:lstStyle/>
          <a:p>
            <a:r>
              <a:rPr lang="en-US" sz="2400" b="1" dirty="0">
                <a:solidFill>
                  <a:srgbClr val="FF0000"/>
                </a:solidFill>
                <a:latin typeface="Arial" panose="020B0604020202020204" pitchFamily="34" charset="0"/>
                <a:cs typeface="Arial" panose="020B0604020202020204" pitchFamily="34" charset="0"/>
              </a:rPr>
              <a:t>NO</a:t>
            </a:r>
            <a:r>
              <a:rPr lang="en-US" sz="2400" b="1" baseline="-25000" dirty="0">
                <a:solidFill>
                  <a:srgbClr val="FF0000"/>
                </a:solidFill>
                <a:latin typeface="Arial" panose="020B0604020202020204" pitchFamily="34" charset="0"/>
                <a:cs typeface="Arial" panose="020B0604020202020204" pitchFamily="34" charset="0"/>
              </a:rPr>
              <a:t>3</a:t>
            </a:r>
            <a:r>
              <a:rPr lang="en-US" sz="2400" b="1" baseline="30000" dirty="0">
                <a:solidFill>
                  <a:srgbClr val="FF0000"/>
                </a:solidFill>
                <a:latin typeface="Arial" panose="020B0604020202020204" pitchFamily="34" charset="0"/>
                <a:cs typeface="Arial" panose="020B0604020202020204" pitchFamily="34" charset="0"/>
              </a:rPr>
              <a:t>-</a:t>
            </a:r>
          </a:p>
        </p:txBody>
      </p:sp>
      <p:cxnSp>
        <p:nvCxnSpPr>
          <p:cNvPr id="21" name="Straight Arrow Connector 20">
            <a:extLst>
              <a:ext uri="{FF2B5EF4-FFF2-40B4-BE49-F238E27FC236}">
                <a16:creationId xmlns:a16="http://schemas.microsoft.com/office/drawing/2014/main" id="{D3A2BCCC-542A-1640-B9AD-8D6B88AEA7DA}"/>
              </a:ext>
            </a:extLst>
          </p:cNvPr>
          <p:cNvCxnSpPr>
            <a:stCxn id="20" idx="3"/>
          </p:cNvCxnSpPr>
          <p:nvPr/>
        </p:nvCxnSpPr>
        <p:spPr bwMode="auto">
          <a:xfrm>
            <a:off x="7240169" y="2869842"/>
            <a:ext cx="237299" cy="7873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7">
            <a:extLst>
              <a:ext uri="{FF2B5EF4-FFF2-40B4-BE49-F238E27FC236}">
                <a16:creationId xmlns:a16="http://schemas.microsoft.com/office/drawing/2014/main" id="{EB16F1B4-DD50-354B-BC70-9315770DB564}"/>
              </a:ext>
            </a:extLst>
          </p:cNvPr>
          <p:cNvSpPr txBox="1">
            <a:spLocks noChangeArrowheads="1"/>
          </p:cNvSpPr>
          <p:nvPr/>
        </p:nvSpPr>
        <p:spPr bwMode="auto">
          <a:xfrm>
            <a:off x="7020637" y="3539830"/>
            <a:ext cx="3258264" cy="369332"/>
          </a:xfrm>
          <a:prstGeom prst="rect">
            <a:avLst/>
          </a:prstGeom>
          <a:noFill/>
          <a:ln w="9525">
            <a:noFill/>
            <a:miter lim="800000"/>
            <a:headEnd/>
            <a:tailEnd/>
          </a:ln>
        </p:spPr>
        <p:txBody>
          <a:bodyPr wrap="none">
            <a:spAutoFit/>
          </a:bodyPr>
          <a:lstStyle/>
          <a:p>
            <a:r>
              <a:rPr lang="en-US" b="1" dirty="0">
                <a:latin typeface="Arial" panose="020B0604020202020204" pitchFamily="34" charset="0"/>
                <a:cs typeface="Arial" panose="020B0604020202020204" pitchFamily="34" charset="0"/>
              </a:rPr>
              <a:t>(</a:t>
            </a:r>
            <a:r>
              <a:rPr lang="en-US" b="1" i="1" dirty="0">
                <a:latin typeface="Arial" panose="020B0604020202020204" pitchFamily="34" charset="0"/>
                <a:cs typeface="Arial" panose="020B0604020202020204" pitchFamily="34" charset="0"/>
              </a:rPr>
              <a:t>NIR, NIA1, NIA2, NRT2.1….</a:t>
            </a:r>
            <a:r>
              <a:rPr lang="en-US" b="1" dirty="0">
                <a:latin typeface="Arial" panose="020B0604020202020204" pitchFamily="34" charset="0"/>
                <a:cs typeface="Arial" panose="020B0604020202020204" pitchFamily="34" charset="0"/>
              </a:rPr>
              <a:t>)</a:t>
            </a:r>
          </a:p>
        </p:txBody>
      </p:sp>
      <p:sp>
        <p:nvSpPr>
          <p:cNvPr id="23" name="Text Box 2">
            <a:extLst>
              <a:ext uri="{FF2B5EF4-FFF2-40B4-BE49-F238E27FC236}">
                <a16:creationId xmlns:a16="http://schemas.microsoft.com/office/drawing/2014/main" id="{4B2D5A5B-A98C-5945-B3FE-807AF95C2919}"/>
              </a:ext>
            </a:extLst>
          </p:cNvPr>
          <p:cNvSpPr txBox="1">
            <a:spLocks noChangeArrowheads="1"/>
          </p:cNvSpPr>
          <p:nvPr/>
        </p:nvSpPr>
        <p:spPr bwMode="auto">
          <a:xfrm>
            <a:off x="2261462" y="633862"/>
            <a:ext cx="7878176" cy="523220"/>
          </a:xfrm>
          <a:prstGeom prst="rect">
            <a:avLst/>
          </a:prstGeom>
          <a:noFill/>
          <a:ln w="9525">
            <a:noFill/>
            <a:miter lim="800000"/>
            <a:headEnd/>
            <a:tailEnd/>
          </a:ln>
          <a:effectLst/>
        </p:spPr>
        <p:txBody>
          <a:bodyPr wrap="square">
            <a:spAutoFit/>
          </a:bodyPr>
          <a:lstStyle/>
          <a:p>
            <a:pPr fontAlgn="auto">
              <a:spcBef>
                <a:spcPts val="0"/>
              </a:spcBef>
              <a:spcAft>
                <a:spcPts val="0"/>
              </a:spcAft>
              <a:defRPr/>
            </a:pPr>
            <a:r>
              <a:rPr lang="en-US" altLang="zh-TW" sz="2800" b="1" dirty="0">
                <a:effectLst>
                  <a:outerShdw blurRad="38100" dist="38100" dir="2700000" algn="tl">
                    <a:srgbClr val="C0C0C0"/>
                  </a:outerShdw>
                </a:effectLst>
                <a:latin typeface="Arial" panose="020B0604020202020204" pitchFamily="34" charset="0"/>
                <a:cs typeface="Arial" panose="020B0604020202020204" pitchFamily="34" charset="0"/>
              </a:rPr>
              <a:t>Nitrate Is a Nutrient &amp; a Signaling Molecule</a:t>
            </a:r>
            <a:endParaRPr lang="en-US" sz="2800" b="1"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25" name="Left Arrow 24">
            <a:extLst>
              <a:ext uri="{FF2B5EF4-FFF2-40B4-BE49-F238E27FC236}">
                <a16:creationId xmlns:a16="http://schemas.microsoft.com/office/drawing/2014/main" id="{FC2C1D7F-89BB-5A4A-953B-C8F6288C2617}"/>
              </a:ext>
            </a:extLst>
          </p:cNvPr>
          <p:cNvSpPr/>
          <p:nvPr/>
        </p:nvSpPr>
        <p:spPr>
          <a:xfrm>
            <a:off x="4246951" y="5544783"/>
            <a:ext cx="254000" cy="13885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26" name="Left Arrow 25">
            <a:extLst>
              <a:ext uri="{FF2B5EF4-FFF2-40B4-BE49-F238E27FC236}">
                <a16:creationId xmlns:a16="http://schemas.microsoft.com/office/drawing/2014/main" id="{6F5BCC72-F431-A64B-92A9-0F1CE1FB78D8}"/>
              </a:ext>
            </a:extLst>
          </p:cNvPr>
          <p:cNvSpPr/>
          <p:nvPr/>
        </p:nvSpPr>
        <p:spPr>
          <a:xfrm>
            <a:off x="3285762" y="5544783"/>
            <a:ext cx="254000" cy="13885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F742CBD-D04F-5848-A302-19297D54981C}"/>
              </a:ext>
            </a:extLst>
          </p:cNvPr>
          <p:cNvSpPr txBox="1"/>
          <p:nvPr/>
        </p:nvSpPr>
        <p:spPr>
          <a:xfrm>
            <a:off x="5451573" y="5421239"/>
            <a:ext cx="2351926" cy="400110"/>
          </a:xfrm>
          <a:prstGeom prst="rect">
            <a:avLst/>
          </a:prstGeom>
          <a:noFill/>
        </p:spPr>
        <p:txBody>
          <a:bodyPr wrap="none" rtlCol="0">
            <a:spAutoFit/>
          </a:bodyPr>
          <a:lstStyle/>
          <a:p>
            <a:r>
              <a:rPr lang="en-US" sz="2000" b="0" dirty="0">
                <a:latin typeface="Arial" panose="020B0604020202020204" pitchFamily="34" charset="0"/>
                <a:cs typeface="Arial" panose="020B0604020202020204" pitchFamily="34" charset="0"/>
              </a:rPr>
              <a:t>Nitrate assimilation</a:t>
            </a:r>
          </a:p>
        </p:txBody>
      </p:sp>
      <p:sp>
        <p:nvSpPr>
          <p:cNvPr id="30" name="TextBox 29">
            <a:extLst>
              <a:ext uri="{FF2B5EF4-FFF2-40B4-BE49-F238E27FC236}">
                <a16:creationId xmlns:a16="http://schemas.microsoft.com/office/drawing/2014/main" id="{A73E09CF-8037-6348-80DE-ED859E0FC5A2}"/>
              </a:ext>
            </a:extLst>
          </p:cNvPr>
          <p:cNvSpPr txBox="1"/>
          <p:nvPr/>
        </p:nvSpPr>
        <p:spPr>
          <a:xfrm>
            <a:off x="2033873" y="5421239"/>
            <a:ext cx="3238387" cy="369332"/>
          </a:xfrm>
          <a:prstGeom prst="rect">
            <a:avLst/>
          </a:prstGeom>
          <a:noFill/>
        </p:spPr>
        <p:txBody>
          <a:bodyPr wrap="none" rtlCol="0">
            <a:spAutoFit/>
          </a:bodyPr>
          <a:lstStyle/>
          <a:p>
            <a:r>
              <a:rPr lang="en-US" dirty="0" err="1">
                <a:latin typeface="Arial"/>
                <a:cs typeface="Arial"/>
              </a:rPr>
              <a:t>KCl</a:t>
            </a:r>
            <a:r>
              <a:rPr lang="en-US" dirty="0">
                <a:latin typeface="Arial"/>
                <a:cs typeface="Arial"/>
              </a:rPr>
              <a:t>     Gln       NH</a:t>
            </a:r>
            <a:r>
              <a:rPr lang="en-US" baseline="-25000" dirty="0">
                <a:latin typeface="Arial"/>
                <a:cs typeface="Arial"/>
              </a:rPr>
              <a:t>4</a:t>
            </a:r>
            <a:r>
              <a:rPr lang="en-US" baseline="30000" dirty="0">
                <a:latin typeface="Arial"/>
                <a:cs typeface="Arial"/>
              </a:rPr>
              <a:t>+             </a:t>
            </a:r>
            <a:r>
              <a:rPr lang="en-US" dirty="0">
                <a:latin typeface="Arial"/>
                <a:cs typeface="Arial"/>
              </a:rPr>
              <a:t>NO</a:t>
            </a:r>
            <a:r>
              <a:rPr lang="en-US" baseline="-25000" dirty="0">
                <a:latin typeface="Arial"/>
                <a:cs typeface="Arial"/>
              </a:rPr>
              <a:t>3</a:t>
            </a:r>
            <a:r>
              <a:rPr lang="en-US" baseline="30000" dirty="0">
                <a:latin typeface="Arial"/>
                <a:cs typeface="Arial"/>
              </a:rPr>
              <a:t>-</a:t>
            </a:r>
          </a:p>
        </p:txBody>
      </p:sp>
      <p:sp>
        <p:nvSpPr>
          <p:cNvPr id="31" name="Text Box 47">
            <a:extLst>
              <a:ext uri="{FF2B5EF4-FFF2-40B4-BE49-F238E27FC236}">
                <a16:creationId xmlns:a16="http://schemas.microsoft.com/office/drawing/2014/main" id="{4F6AB143-C847-B94A-BF7B-389C75E139B2}"/>
              </a:ext>
            </a:extLst>
          </p:cNvPr>
          <p:cNvSpPr txBox="1">
            <a:spLocks noChangeArrowheads="1"/>
          </p:cNvSpPr>
          <p:nvPr/>
        </p:nvSpPr>
        <p:spPr bwMode="auto">
          <a:xfrm>
            <a:off x="7238044" y="3941111"/>
            <a:ext cx="3070071" cy="923330"/>
          </a:xfrm>
          <a:prstGeom prst="rect">
            <a:avLst/>
          </a:prstGeom>
          <a:noFill/>
          <a:ln w="9525">
            <a:noFill/>
            <a:miter lim="800000"/>
            <a:headEnd/>
            <a:tailEnd/>
          </a:ln>
        </p:spPr>
        <p:txBody>
          <a:bodyPr wrap="none">
            <a:spAutoFit/>
          </a:bodyPr>
          <a:lstStyle/>
          <a:p>
            <a:r>
              <a:rPr kumimoji="1" lang="en-US" altLang="zh-TW" b="1" dirty="0">
                <a:latin typeface="Arial" panose="020B0604020202020204" pitchFamily="34" charset="0"/>
                <a:cs typeface="Arial" panose="020B0604020202020204" pitchFamily="34" charset="0"/>
              </a:rPr>
              <a:t>Hormones</a:t>
            </a:r>
          </a:p>
          <a:p>
            <a:r>
              <a:rPr kumimoji="1" lang="en-US" altLang="zh-TW" b="1" dirty="0">
                <a:latin typeface="Arial" panose="020B0604020202020204" pitchFamily="34" charset="0"/>
                <a:cs typeface="Arial" panose="020B0604020202020204" pitchFamily="34" charset="0"/>
              </a:rPr>
              <a:t>Shoot &amp; root development</a:t>
            </a:r>
          </a:p>
          <a:p>
            <a:r>
              <a:rPr kumimoji="1" lang="en-US" altLang="zh-TW" b="1" dirty="0">
                <a:latin typeface="Arial" panose="020B0604020202020204" pitchFamily="34" charset="0"/>
                <a:cs typeface="Arial" panose="020B0604020202020204" pitchFamily="34" charset="0"/>
              </a:rPr>
              <a:t>Reproduction </a:t>
            </a:r>
          </a:p>
        </p:txBody>
      </p:sp>
    </p:spTree>
    <p:extLst>
      <p:ext uri="{BB962C8B-B14F-4D97-AF65-F5344CB8AC3E}">
        <p14:creationId xmlns:p14="http://schemas.microsoft.com/office/powerpoint/2010/main" val="2368915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AA75C-1614-157D-C6D1-D88FCBF33AC1}"/>
              </a:ext>
            </a:extLst>
          </p:cNvPr>
          <p:cNvPicPr>
            <a:picLocks noChangeAspect="1"/>
          </p:cNvPicPr>
          <p:nvPr/>
        </p:nvPicPr>
        <p:blipFill>
          <a:blip r:embed="rId2"/>
          <a:stretch>
            <a:fillRect/>
          </a:stretch>
        </p:blipFill>
        <p:spPr>
          <a:xfrm>
            <a:off x="4830516" y="1766623"/>
            <a:ext cx="5727700" cy="4080615"/>
          </a:xfrm>
          <a:prstGeom prst="rect">
            <a:avLst/>
          </a:prstGeom>
        </p:spPr>
      </p:pic>
      <p:sp>
        <p:nvSpPr>
          <p:cNvPr id="5" name="Rectangle 4">
            <a:extLst>
              <a:ext uri="{FF2B5EF4-FFF2-40B4-BE49-F238E27FC236}">
                <a16:creationId xmlns:a16="http://schemas.microsoft.com/office/drawing/2014/main" id="{58595891-BEA3-7693-E386-BA9735A665F8}"/>
              </a:ext>
            </a:extLst>
          </p:cNvPr>
          <p:cNvSpPr/>
          <p:nvPr/>
        </p:nvSpPr>
        <p:spPr>
          <a:xfrm>
            <a:off x="4868870" y="1593567"/>
            <a:ext cx="500062" cy="614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21531B-173C-CF28-28E9-3C488E167726}"/>
              </a:ext>
            </a:extLst>
          </p:cNvPr>
          <p:cNvSpPr txBox="1"/>
          <p:nvPr/>
        </p:nvSpPr>
        <p:spPr>
          <a:xfrm>
            <a:off x="9574377" y="6198691"/>
            <a:ext cx="2204450"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Liu et al., Nature 2017</a:t>
            </a:r>
            <a:endParaRPr lang="en-US" sz="1600" i="1" dirty="0"/>
          </a:p>
        </p:txBody>
      </p:sp>
      <p:sp>
        <p:nvSpPr>
          <p:cNvPr id="7" name="TextBox 6">
            <a:extLst>
              <a:ext uri="{FF2B5EF4-FFF2-40B4-BE49-F238E27FC236}">
                <a16:creationId xmlns:a16="http://schemas.microsoft.com/office/drawing/2014/main" id="{0645588B-1B89-7E1E-0AE7-5C9B224F51F5}"/>
              </a:ext>
            </a:extLst>
          </p:cNvPr>
          <p:cNvSpPr txBox="1"/>
          <p:nvPr/>
        </p:nvSpPr>
        <p:spPr>
          <a:xfrm>
            <a:off x="791278" y="599411"/>
            <a:ext cx="10288880" cy="523220"/>
          </a:xfrm>
          <a:prstGeom prst="rect">
            <a:avLst/>
          </a:prstGeom>
          <a:noFill/>
        </p:spPr>
        <p:txBody>
          <a:bodyPr wrap="square" rtlCol="0">
            <a:spAutoFit/>
          </a:bodyPr>
          <a:lstStyle/>
          <a:p>
            <a:pPr algn="ctr"/>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NIR-LUC</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Activation Requires CPK &amp; Nitrate </a:t>
            </a:r>
          </a:p>
        </p:txBody>
      </p:sp>
      <p:grpSp>
        <p:nvGrpSpPr>
          <p:cNvPr id="2" name="Group 1">
            <a:extLst>
              <a:ext uri="{FF2B5EF4-FFF2-40B4-BE49-F238E27FC236}">
                <a16:creationId xmlns:a16="http://schemas.microsoft.com/office/drawing/2014/main" id="{89672A2A-58A1-84B9-5481-57202F6A5FEC}"/>
              </a:ext>
            </a:extLst>
          </p:cNvPr>
          <p:cNvGrpSpPr/>
          <p:nvPr/>
        </p:nvGrpSpPr>
        <p:grpSpPr>
          <a:xfrm>
            <a:off x="1336943" y="4733765"/>
            <a:ext cx="3133448" cy="577988"/>
            <a:chOff x="858609" y="4362000"/>
            <a:chExt cx="3133448" cy="577988"/>
          </a:xfrm>
        </p:grpSpPr>
        <p:sp>
          <p:nvSpPr>
            <p:cNvPr id="3" name="Rectangle 26">
              <a:extLst>
                <a:ext uri="{FF2B5EF4-FFF2-40B4-BE49-F238E27FC236}">
                  <a16:creationId xmlns:a16="http://schemas.microsoft.com/office/drawing/2014/main" id="{C0A3CA9F-D0B1-58C1-61F3-A0A367F06392}"/>
                </a:ext>
              </a:extLst>
            </p:cNvPr>
            <p:cNvSpPr>
              <a:spLocks noChangeArrowheads="1"/>
            </p:cNvSpPr>
            <p:nvPr/>
          </p:nvSpPr>
          <p:spPr bwMode="auto">
            <a:xfrm>
              <a:off x="2535009" y="4642987"/>
              <a:ext cx="1447800" cy="228600"/>
            </a:xfrm>
            <a:prstGeom prst="rect">
              <a:avLst/>
            </a:prstGeom>
            <a:solidFill>
              <a:srgbClr val="FFFF00"/>
            </a:solidFill>
            <a:ln w="9525">
              <a:noFill/>
              <a:miter lim="800000"/>
              <a:headEnd/>
              <a:tailEnd/>
            </a:ln>
            <a:effectLst>
              <a:innerShdw blurRad="114300">
                <a:prstClr val="black"/>
              </a:innerShdw>
            </a:effectLst>
          </p:spPr>
          <p:txBody>
            <a:bodyPr wrap="none" anchor="ctr"/>
            <a:lstStyle/>
            <a:p>
              <a:pPr algn="ctr"/>
              <a:endParaRPr kumimoji="1" lang="en-US" sz="1800">
                <a:latin typeface="Arial" panose="020B0604020202020204" pitchFamily="34" charset="0"/>
                <a:ea typeface="新細明體" pitchFamily="18" charset="-120"/>
                <a:cs typeface="Arial" panose="020B0604020202020204" pitchFamily="34" charset="0"/>
              </a:endParaRPr>
            </a:p>
          </p:txBody>
        </p:sp>
        <p:sp>
          <p:nvSpPr>
            <p:cNvPr id="8" name="Text Box 27">
              <a:extLst>
                <a:ext uri="{FF2B5EF4-FFF2-40B4-BE49-F238E27FC236}">
                  <a16:creationId xmlns:a16="http://schemas.microsoft.com/office/drawing/2014/main" id="{2D11926F-BC62-C9F4-72D7-F04A63FE1B5B}"/>
                </a:ext>
              </a:extLst>
            </p:cNvPr>
            <p:cNvSpPr txBox="1">
              <a:spLocks noChangeArrowheads="1"/>
            </p:cNvSpPr>
            <p:nvPr/>
          </p:nvSpPr>
          <p:spPr bwMode="auto">
            <a:xfrm>
              <a:off x="2664907" y="4573275"/>
              <a:ext cx="1327150" cy="366713"/>
            </a:xfrm>
            <a:prstGeom prst="rect">
              <a:avLst/>
            </a:prstGeom>
            <a:noFill/>
            <a:ln w="9525">
              <a:noFill/>
              <a:miter lim="800000"/>
              <a:headEnd/>
              <a:tailEnd/>
            </a:ln>
            <a:effectLst/>
          </p:spPr>
          <p:txBody>
            <a:bodyPr wrap="none">
              <a:spAutoFit/>
            </a:bodyPr>
            <a:lstStyle/>
            <a:p>
              <a:r>
                <a:rPr kumimoji="1" lang="en-US" sz="1800" b="1" dirty="0">
                  <a:latin typeface="Arial" panose="020B0604020202020204" pitchFamily="34" charset="0"/>
                  <a:ea typeface="新細明體" pitchFamily="18" charset="-120"/>
                  <a:cs typeface="Arial" panose="020B0604020202020204" pitchFamily="34" charset="0"/>
                </a:rPr>
                <a:t>L</a:t>
              </a:r>
              <a:r>
                <a:rPr kumimoji="1" lang="en-US" altLang="zh-TW" sz="1800" b="1" dirty="0">
                  <a:latin typeface="Arial" panose="020B0604020202020204" pitchFamily="34" charset="0"/>
                  <a:ea typeface="新細明體" pitchFamily="18" charset="-120"/>
                  <a:cs typeface="Arial" panose="020B0604020202020204" pitchFamily="34" charset="0"/>
                </a:rPr>
                <a:t>uciferase</a:t>
              </a:r>
              <a:endParaRPr kumimoji="1" lang="en-US" sz="1800" b="1" dirty="0">
                <a:latin typeface="Arial" panose="020B0604020202020204" pitchFamily="34" charset="0"/>
                <a:ea typeface="新細明體" pitchFamily="18" charset="-120"/>
                <a:cs typeface="Arial" panose="020B0604020202020204" pitchFamily="34" charset="0"/>
              </a:endParaRPr>
            </a:p>
          </p:txBody>
        </p:sp>
        <p:sp>
          <p:nvSpPr>
            <p:cNvPr id="9" name="Text Box 28">
              <a:extLst>
                <a:ext uri="{FF2B5EF4-FFF2-40B4-BE49-F238E27FC236}">
                  <a16:creationId xmlns:a16="http://schemas.microsoft.com/office/drawing/2014/main" id="{53CB8C24-B4AD-02B8-6666-2A2A07DB3E50}"/>
                </a:ext>
              </a:extLst>
            </p:cNvPr>
            <p:cNvSpPr txBox="1">
              <a:spLocks noChangeArrowheads="1"/>
            </p:cNvSpPr>
            <p:nvPr/>
          </p:nvSpPr>
          <p:spPr bwMode="auto">
            <a:xfrm>
              <a:off x="1325336" y="4362000"/>
              <a:ext cx="184150" cy="274637"/>
            </a:xfrm>
            <a:prstGeom prst="rect">
              <a:avLst/>
            </a:prstGeom>
            <a:noFill/>
            <a:ln w="9525">
              <a:noFill/>
              <a:miter lim="800000"/>
              <a:headEnd/>
              <a:tailEnd/>
            </a:ln>
            <a:effectLst/>
          </p:spPr>
          <p:txBody>
            <a:bodyPr wrap="none">
              <a:spAutoFit/>
            </a:bodyPr>
            <a:lstStyle/>
            <a:p>
              <a:endParaRPr kumimoji="1" lang="en-US" sz="1200" b="1">
                <a:latin typeface="Arial" panose="020B0604020202020204" pitchFamily="34" charset="0"/>
                <a:ea typeface="新細明體" pitchFamily="18" charset="-120"/>
                <a:cs typeface="Arial" panose="020B0604020202020204" pitchFamily="34" charset="0"/>
              </a:endParaRPr>
            </a:p>
          </p:txBody>
        </p:sp>
        <p:sp>
          <p:nvSpPr>
            <p:cNvPr id="10" name="Line 30">
              <a:extLst>
                <a:ext uri="{FF2B5EF4-FFF2-40B4-BE49-F238E27FC236}">
                  <a16:creationId xmlns:a16="http://schemas.microsoft.com/office/drawing/2014/main" id="{A2D26485-5A17-BDFB-1FDB-FE1BE6801F91}"/>
                </a:ext>
              </a:extLst>
            </p:cNvPr>
            <p:cNvSpPr>
              <a:spLocks noChangeShapeType="1"/>
            </p:cNvSpPr>
            <p:nvPr/>
          </p:nvSpPr>
          <p:spPr bwMode="auto">
            <a:xfrm flipV="1">
              <a:off x="2525486" y="4395337"/>
              <a:ext cx="0" cy="457200"/>
            </a:xfrm>
            <a:prstGeom prst="line">
              <a:avLst/>
            </a:prstGeom>
            <a:noFill/>
            <a:ln w="38100">
              <a:solidFill>
                <a:schemeClr val="tx1"/>
              </a:solidFill>
              <a:round/>
              <a:headEnd/>
              <a:tailEnd/>
            </a:ln>
            <a:effectLst/>
          </p:spPr>
          <p:txBody>
            <a:bodyPr/>
            <a:lstStyle/>
            <a:p>
              <a:endParaRPr lang="en-US">
                <a:latin typeface="Arial" panose="020B0604020202020204" pitchFamily="34" charset="0"/>
                <a:cs typeface="Arial" panose="020B0604020202020204" pitchFamily="34" charset="0"/>
              </a:endParaRPr>
            </a:p>
          </p:txBody>
        </p:sp>
        <p:sp>
          <p:nvSpPr>
            <p:cNvPr id="11" name="Line 31">
              <a:extLst>
                <a:ext uri="{FF2B5EF4-FFF2-40B4-BE49-F238E27FC236}">
                  <a16:creationId xmlns:a16="http://schemas.microsoft.com/office/drawing/2014/main" id="{65F3DD3D-5A16-3BEA-7423-3DAE3336CF95}"/>
                </a:ext>
              </a:extLst>
            </p:cNvPr>
            <p:cNvSpPr>
              <a:spLocks noChangeShapeType="1"/>
            </p:cNvSpPr>
            <p:nvPr/>
          </p:nvSpPr>
          <p:spPr bwMode="auto">
            <a:xfrm>
              <a:off x="2535011" y="4408940"/>
              <a:ext cx="1143000" cy="0"/>
            </a:xfrm>
            <a:prstGeom prst="line">
              <a:avLst/>
            </a:prstGeom>
            <a:noFill/>
            <a:ln w="38100">
              <a:solidFill>
                <a:schemeClr val="tx1"/>
              </a:solidFill>
              <a:round/>
              <a:headEnd/>
              <a:tailEnd type="triangle" w="med" len="med"/>
            </a:ln>
            <a:effectLst/>
          </p:spPr>
          <p:txBody>
            <a:bodyPr/>
            <a:lstStyle/>
            <a:p>
              <a:endParaRPr lang="en-US">
                <a:latin typeface="Arial" panose="020B0604020202020204" pitchFamily="34" charset="0"/>
                <a:cs typeface="Arial" panose="020B0604020202020204" pitchFamily="34" charset="0"/>
              </a:endParaRPr>
            </a:p>
          </p:txBody>
        </p:sp>
        <p:sp>
          <p:nvSpPr>
            <p:cNvPr id="12" name="Rectangle 34">
              <a:extLst>
                <a:ext uri="{FF2B5EF4-FFF2-40B4-BE49-F238E27FC236}">
                  <a16:creationId xmlns:a16="http://schemas.microsoft.com/office/drawing/2014/main" id="{6902A057-61D9-4AC9-6BFF-53C86340E6B2}"/>
                </a:ext>
              </a:extLst>
            </p:cNvPr>
            <p:cNvSpPr>
              <a:spLocks noChangeArrowheads="1"/>
            </p:cNvSpPr>
            <p:nvPr/>
          </p:nvSpPr>
          <p:spPr bwMode="auto">
            <a:xfrm>
              <a:off x="858609" y="4642987"/>
              <a:ext cx="1676400" cy="228600"/>
            </a:xfrm>
            <a:prstGeom prst="rect">
              <a:avLst/>
            </a:prstGeom>
            <a:solidFill>
              <a:srgbClr val="FFC000"/>
            </a:solidFill>
            <a:ln w="9525">
              <a:noFill/>
              <a:miter lim="800000"/>
              <a:headEnd/>
              <a:tailEnd/>
            </a:ln>
            <a:effectLst>
              <a:innerShdw blurRad="114300">
                <a:prstClr val="black"/>
              </a:innerShdw>
            </a:effectLst>
          </p:spPr>
          <p:txBody>
            <a:bodyPr wrap="none" anchor="ctr"/>
            <a:lstStyle/>
            <a:p>
              <a:pPr algn="ctr"/>
              <a:r>
                <a:rPr lang="en-US" altLang="zh-TW" b="1" i="1" dirty="0">
                  <a:latin typeface="Arial" panose="020B0604020202020204" pitchFamily="34" charset="0"/>
                  <a:ea typeface="新細明體" pitchFamily="18" charset="-120"/>
                  <a:cs typeface="Arial" panose="020B0604020202020204" pitchFamily="34" charset="0"/>
                </a:rPr>
                <a:t>NIR</a:t>
              </a:r>
              <a:endParaRPr lang="en-US" b="1" i="1"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71B2017A-38DC-FFC3-F620-29D767A314D5}"/>
              </a:ext>
            </a:extLst>
          </p:cNvPr>
          <p:cNvGrpSpPr/>
          <p:nvPr/>
        </p:nvGrpSpPr>
        <p:grpSpPr>
          <a:xfrm>
            <a:off x="1334673" y="3271277"/>
            <a:ext cx="2564767" cy="369332"/>
            <a:chOff x="1300878" y="5550362"/>
            <a:chExt cx="2564767" cy="369332"/>
          </a:xfrm>
        </p:grpSpPr>
        <p:sp>
          <p:nvSpPr>
            <p:cNvPr id="16" name="Rectangle 56">
              <a:extLst>
                <a:ext uri="{FF2B5EF4-FFF2-40B4-BE49-F238E27FC236}">
                  <a16:creationId xmlns:a16="http://schemas.microsoft.com/office/drawing/2014/main" id="{1B263CD9-5ADF-EF54-7C5A-A03113D4ADC3}"/>
                </a:ext>
              </a:extLst>
            </p:cNvPr>
            <p:cNvSpPr>
              <a:spLocks noChangeArrowheads="1"/>
            </p:cNvSpPr>
            <p:nvPr/>
          </p:nvSpPr>
          <p:spPr bwMode="auto">
            <a:xfrm>
              <a:off x="1997721" y="5617037"/>
              <a:ext cx="1066800" cy="228600"/>
            </a:xfrm>
            <a:prstGeom prst="rect">
              <a:avLst/>
            </a:prstGeom>
            <a:solidFill>
              <a:schemeClr val="accent6">
                <a:lumMod val="40000"/>
                <a:lumOff val="60000"/>
              </a:schemeClr>
            </a:solidFill>
            <a:ln w="9525">
              <a:solidFill>
                <a:schemeClr val="tx1"/>
              </a:solidFill>
              <a:miter lim="800000"/>
              <a:headEnd/>
              <a:tailEnd/>
            </a:ln>
            <a:effectLst>
              <a:innerShdw blurRad="114300">
                <a:prstClr val="black"/>
              </a:innerShdw>
            </a:effectLst>
          </p:spPr>
          <p:txBody>
            <a:bodyPr wrap="none" anchor="ctr"/>
            <a:lstStyle/>
            <a:p>
              <a:endParaRPr lang="en-US" i="1">
                <a:latin typeface="Arial" panose="020B0604020202020204" pitchFamily="34" charset="0"/>
                <a:cs typeface="Arial" panose="020B0604020202020204" pitchFamily="34" charset="0"/>
              </a:endParaRPr>
            </a:p>
          </p:txBody>
        </p:sp>
        <p:sp>
          <p:nvSpPr>
            <p:cNvPr id="17" name="Line 60">
              <a:extLst>
                <a:ext uri="{FF2B5EF4-FFF2-40B4-BE49-F238E27FC236}">
                  <a16:creationId xmlns:a16="http://schemas.microsoft.com/office/drawing/2014/main" id="{C9AC5816-D344-8130-FC54-A693011B9BBD}"/>
                </a:ext>
              </a:extLst>
            </p:cNvPr>
            <p:cNvSpPr>
              <a:spLocks noChangeShapeType="1"/>
            </p:cNvSpPr>
            <p:nvPr/>
          </p:nvSpPr>
          <p:spPr bwMode="auto">
            <a:xfrm>
              <a:off x="1300878" y="5845637"/>
              <a:ext cx="685800" cy="0"/>
            </a:xfrm>
            <a:prstGeom prst="line">
              <a:avLst/>
            </a:prstGeom>
            <a:noFill/>
            <a:ln w="9525">
              <a:solidFill>
                <a:schemeClr val="tx1"/>
              </a:solidFill>
              <a:round/>
              <a:headEnd/>
              <a:tailEnd/>
            </a:ln>
            <a:effectLst/>
          </p:spPr>
          <p:txBody>
            <a:bodyPr/>
            <a:lstStyle/>
            <a:p>
              <a:endParaRPr lang="en-US" i="1">
                <a:latin typeface="Arial" panose="020B0604020202020204" pitchFamily="34" charset="0"/>
                <a:cs typeface="Arial" panose="020B0604020202020204" pitchFamily="34" charset="0"/>
              </a:endParaRPr>
            </a:p>
          </p:txBody>
        </p:sp>
        <p:sp>
          <p:nvSpPr>
            <p:cNvPr id="18" name="Text Box 62">
              <a:extLst>
                <a:ext uri="{FF2B5EF4-FFF2-40B4-BE49-F238E27FC236}">
                  <a16:creationId xmlns:a16="http://schemas.microsoft.com/office/drawing/2014/main" id="{4D6A2542-9917-C6D0-2B5F-2117F83A81A7}"/>
                </a:ext>
              </a:extLst>
            </p:cNvPr>
            <p:cNvSpPr txBox="1">
              <a:spLocks noChangeArrowheads="1"/>
            </p:cNvSpPr>
            <p:nvPr/>
          </p:nvSpPr>
          <p:spPr bwMode="auto">
            <a:xfrm>
              <a:off x="1935270" y="5550362"/>
              <a:ext cx="1184941" cy="369332"/>
            </a:xfrm>
            <a:prstGeom prst="rect">
              <a:avLst/>
            </a:prstGeom>
            <a:noFill/>
            <a:ln w="9525">
              <a:noFill/>
              <a:miter lim="800000"/>
              <a:headEnd/>
              <a:tailEnd/>
            </a:ln>
            <a:effectLst/>
          </p:spPr>
          <p:txBody>
            <a:bodyPr wrap="none">
              <a:spAutoFit/>
            </a:bodyPr>
            <a:lstStyle/>
            <a:p>
              <a:pPr algn="ctr"/>
              <a:r>
                <a:rPr lang="en-US" altLang="zh-TW" b="1" i="1" dirty="0">
                  <a:latin typeface="Arial" panose="020B0604020202020204" pitchFamily="34" charset="0"/>
                  <a:ea typeface="新細明體" charset="-120"/>
                  <a:cs typeface="Arial" panose="020B0604020202020204" pitchFamily="34" charset="0"/>
                </a:rPr>
                <a:t>CPK10ac</a:t>
              </a:r>
              <a:endParaRPr lang="en-US" sz="1800" b="1" i="1" dirty="0">
                <a:latin typeface="Arial" panose="020B0604020202020204" pitchFamily="34" charset="0"/>
                <a:cs typeface="Arial" panose="020B0604020202020204" pitchFamily="34" charset="0"/>
              </a:endParaRPr>
            </a:p>
          </p:txBody>
        </p:sp>
        <p:sp>
          <p:nvSpPr>
            <p:cNvPr id="19" name="Rectangle 77">
              <a:extLst>
                <a:ext uri="{FF2B5EF4-FFF2-40B4-BE49-F238E27FC236}">
                  <a16:creationId xmlns:a16="http://schemas.microsoft.com/office/drawing/2014/main" id="{2DEAA563-F876-D005-A937-E7EA0ED28CDF}"/>
                </a:ext>
              </a:extLst>
            </p:cNvPr>
            <p:cNvSpPr>
              <a:spLocks noChangeArrowheads="1"/>
            </p:cNvSpPr>
            <p:nvPr/>
          </p:nvSpPr>
          <p:spPr bwMode="auto">
            <a:xfrm>
              <a:off x="1300878" y="5617037"/>
              <a:ext cx="685800" cy="228600"/>
            </a:xfrm>
            <a:prstGeom prst="rect">
              <a:avLst/>
            </a:prstGeom>
            <a:solidFill>
              <a:srgbClr val="FFC000"/>
            </a:solidFill>
            <a:ln w="9525">
              <a:noFill/>
              <a:miter lim="800000"/>
              <a:headEnd/>
              <a:tailEnd/>
            </a:ln>
            <a:effectLst>
              <a:innerShdw blurRad="114300">
                <a:prstClr val="black"/>
              </a:innerShdw>
            </a:effectLst>
          </p:spPr>
          <p:txBody>
            <a:bodyPr wrap="none" anchor="ctr"/>
            <a:lstStyle/>
            <a:p>
              <a:pPr algn="ctr"/>
              <a:r>
                <a:rPr lang="en-US" altLang="zh-TW" b="1" i="1" dirty="0">
                  <a:latin typeface="Arial" panose="020B0604020202020204" pitchFamily="34" charset="0"/>
                  <a:ea typeface="新細明體" charset="-120"/>
                  <a:cs typeface="Arial" panose="020B0604020202020204" pitchFamily="34" charset="0"/>
                </a:rPr>
                <a:t>35S</a:t>
              </a:r>
              <a:endParaRPr lang="en-US" b="1" i="1"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228010A5-F1BF-EB70-6E4F-AADE31BC505D}"/>
                </a:ext>
              </a:extLst>
            </p:cNvPr>
            <p:cNvSpPr/>
            <p:nvPr/>
          </p:nvSpPr>
          <p:spPr>
            <a:xfrm>
              <a:off x="3071376" y="5603220"/>
              <a:ext cx="794269" cy="248521"/>
            </a:xfrm>
            <a:prstGeom prst="rect">
              <a:avLst/>
            </a:prstGeom>
            <a:solidFill>
              <a:srgbClr val="92D050"/>
            </a:solidFill>
            <a:ln w="1270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atin typeface="Arial" panose="020B0604020202020204" pitchFamily="34" charset="0"/>
                  <a:cs typeface="Arial" panose="020B0604020202020204" pitchFamily="34" charset="0"/>
                </a:rPr>
                <a:t>FLAG</a:t>
              </a:r>
            </a:p>
          </p:txBody>
        </p:sp>
      </p:grpSp>
      <p:grpSp>
        <p:nvGrpSpPr>
          <p:cNvPr id="29" name="Group 28">
            <a:extLst>
              <a:ext uri="{FF2B5EF4-FFF2-40B4-BE49-F238E27FC236}">
                <a16:creationId xmlns:a16="http://schemas.microsoft.com/office/drawing/2014/main" id="{66E36768-F6AF-7B96-6581-7CA67B9D1982}"/>
              </a:ext>
            </a:extLst>
          </p:cNvPr>
          <p:cNvGrpSpPr/>
          <p:nvPr/>
        </p:nvGrpSpPr>
        <p:grpSpPr>
          <a:xfrm>
            <a:off x="1313494" y="2713372"/>
            <a:ext cx="2564767" cy="369332"/>
            <a:chOff x="1300878" y="5550362"/>
            <a:chExt cx="2564767" cy="369332"/>
          </a:xfrm>
        </p:grpSpPr>
        <p:sp>
          <p:nvSpPr>
            <p:cNvPr id="30" name="Rectangle 56">
              <a:extLst>
                <a:ext uri="{FF2B5EF4-FFF2-40B4-BE49-F238E27FC236}">
                  <a16:creationId xmlns:a16="http://schemas.microsoft.com/office/drawing/2014/main" id="{BDD9D01A-2249-9F12-01D2-ECBDD5D7764F}"/>
                </a:ext>
              </a:extLst>
            </p:cNvPr>
            <p:cNvSpPr>
              <a:spLocks noChangeArrowheads="1"/>
            </p:cNvSpPr>
            <p:nvPr/>
          </p:nvSpPr>
          <p:spPr bwMode="auto">
            <a:xfrm>
              <a:off x="1997721" y="5617037"/>
              <a:ext cx="1066800" cy="228600"/>
            </a:xfrm>
            <a:prstGeom prst="rect">
              <a:avLst/>
            </a:prstGeom>
            <a:solidFill>
              <a:schemeClr val="accent5">
                <a:lumMod val="40000"/>
                <a:lumOff val="60000"/>
              </a:schemeClr>
            </a:solidFill>
            <a:ln w="9525">
              <a:solidFill>
                <a:schemeClr val="tx1"/>
              </a:solidFill>
              <a:miter lim="800000"/>
              <a:headEnd/>
              <a:tailEnd/>
            </a:ln>
            <a:effectLst>
              <a:innerShdw blurRad="114300">
                <a:prstClr val="black"/>
              </a:innerShdw>
            </a:effectLst>
          </p:spPr>
          <p:txBody>
            <a:bodyPr wrap="none" anchor="ctr"/>
            <a:lstStyle/>
            <a:p>
              <a:endParaRPr lang="en-US" i="1">
                <a:latin typeface="Arial" panose="020B0604020202020204" pitchFamily="34" charset="0"/>
                <a:cs typeface="Arial" panose="020B0604020202020204" pitchFamily="34" charset="0"/>
              </a:endParaRPr>
            </a:p>
          </p:txBody>
        </p:sp>
        <p:sp>
          <p:nvSpPr>
            <p:cNvPr id="31" name="Line 60">
              <a:extLst>
                <a:ext uri="{FF2B5EF4-FFF2-40B4-BE49-F238E27FC236}">
                  <a16:creationId xmlns:a16="http://schemas.microsoft.com/office/drawing/2014/main" id="{46DA17DA-23E0-2EB7-D176-D35B92A0302A}"/>
                </a:ext>
              </a:extLst>
            </p:cNvPr>
            <p:cNvSpPr>
              <a:spLocks noChangeShapeType="1"/>
            </p:cNvSpPr>
            <p:nvPr/>
          </p:nvSpPr>
          <p:spPr bwMode="auto">
            <a:xfrm>
              <a:off x="1300878" y="5845637"/>
              <a:ext cx="685800" cy="0"/>
            </a:xfrm>
            <a:prstGeom prst="line">
              <a:avLst/>
            </a:prstGeom>
            <a:noFill/>
            <a:ln w="9525">
              <a:solidFill>
                <a:schemeClr val="tx1"/>
              </a:solidFill>
              <a:round/>
              <a:headEnd/>
              <a:tailEnd/>
            </a:ln>
            <a:effectLst/>
          </p:spPr>
          <p:txBody>
            <a:bodyPr/>
            <a:lstStyle/>
            <a:p>
              <a:endParaRPr lang="en-US" i="1">
                <a:latin typeface="Arial" panose="020B0604020202020204" pitchFamily="34" charset="0"/>
                <a:cs typeface="Arial" panose="020B0604020202020204" pitchFamily="34" charset="0"/>
              </a:endParaRPr>
            </a:p>
          </p:txBody>
        </p:sp>
        <p:sp>
          <p:nvSpPr>
            <p:cNvPr id="32" name="Text Box 62">
              <a:extLst>
                <a:ext uri="{FF2B5EF4-FFF2-40B4-BE49-F238E27FC236}">
                  <a16:creationId xmlns:a16="http://schemas.microsoft.com/office/drawing/2014/main" id="{B9A8AAB2-D445-FA36-123C-1AE48153625E}"/>
                </a:ext>
              </a:extLst>
            </p:cNvPr>
            <p:cNvSpPr txBox="1">
              <a:spLocks noChangeArrowheads="1"/>
            </p:cNvSpPr>
            <p:nvPr/>
          </p:nvSpPr>
          <p:spPr bwMode="auto">
            <a:xfrm>
              <a:off x="2077700" y="5550362"/>
              <a:ext cx="774571" cy="369332"/>
            </a:xfrm>
            <a:prstGeom prst="rect">
              <a:avLst/>
            </a:prstGeom>
            <a:noFill/>
            <a:ln w="9525">
              <a:noFill/>
              <a:miter lim="800000"/>
              <a:headEnd/>
              <a:tailEnd/>
            </a:ln>
            <a:effectLst/>
          </p:spPr>
          <p:txBody>
            <a:bodyPr wrap="none">
              <a:spAutoFit/>
            </a:bodyPr>
            <a:lstStyle/>
            <a:p>
              <a:pPr algn="ctr"/>
              <a:r>
                <a:rPr lang="en-US" altLang="zh-TW" b="1" i="1" dirty="0">
                  <a:latin typeface="Arial" panose="020B0604020202020204" pitchFamily="34" charset="0"/>
                  <a:ea typeface="新細明體" charset="-120"/>
                  <a:cs typeface="Arial" panose="020B0604020202020204" pitchFamily="34" charset="0"/>
                </a:rPr>
                <a:t>NLP7</a:t>
              </a:r>
              <a:endParaRPr lang="en-US" sz="1800" b="1" i="1" dirty="0">
                <a:latin typeface="Arial" panose="020B0604020202020204" pitchFamily="34" charset="0"/>
                <a:cs typeface="Arial" panose="020B0604020202020204" pitchFamily="34" charset="0"/>
              </a:endParaRPr>
            </a:p>
          </p:txBody>
        </p:sp>
        <p:sp>
          <p:nvSpPr>
            <p:cNvPr id="33" name="Rectangle 77">
              <a:extLst>
                <a:ext uri="{FF2B5EF4-FFF2-40B4-BE49-F238E27FC236}">
                  <a16:creationId xmlns:a16="http://schemas.microsoft.com/office/drawing/2014/main" id="{9F7EFE9F-1D68-F0F3-1A25-D1F7BECD0342}"/>
                </a:ext>
              </a:extLst>
            </p:cNvPr>
            <p:cNvSpPr>
              <a:spLocks noChangeArrowheads="1"/>
            </p:cNvSpPr>
            <p:nvPr/>
          </p:nvSpPr>
          <p:spPr bwMode="auto">
            <a:xfrm>
              <a:off x="1300878" y="5617037"/>
              <a:ext cx="685800" cy="228600"/>
            </a:xfrm>
            <a:prstGeom prst="rect">
              <a:avLst/>
            </a:prstGeom>
            <a:solidFill>
              <a:srgbClr val="FFC000"/>
            </a:solidFill>
            <a:ln w="9525">
              <a:noFill/>
              <a:miter lim="800000"/>
              <a:headEnd/>
              <a:tailEnd/>
            </a:ln>
            <a:effectLst>
              <a:innerShdw blurRad="114300">
                <a:prstClr val="black"/>
              </a:innerShdw>
            </a:effectLst>
          </p:spPr>
          <p:txBody>
            <a:bodyPr wrap="none" anchor="ctr"/>
            <a:lstStyle/>
            <a:p>
              <a:pPr algn="ctr"/>
              <a:r>
                <a:rPr lang="en-US" altLang="zh-TW" b="1" i="1" dirty="0">
                  <a:latin typeface="Arial" panose="020B0604020202020204" pitchFamily="34" charset="0"/>
                  <a:ea typeface="新細明體" charset="-120"/>
                  <a:cs typeface="Arial" panose="020B0604020202020204" pitchFamily="34" charset="0"/>
                </a:rPr>
                <a:t>35S</a:t>
              </a:r>
              <a:endParaRPr lang="en-US" b="1" i="1"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E0D448EC-D605-A1AC-B114-F8A892791342}"/>
                </a:ext>
              </a:extLst>
            </p:cNvPr>
            <p:cNvSpPr/>
            <p:nvPr/>
          </p:nvSpPr>
          <p:spPr>
            <a:xfrm>
              <a:off x="3071376" y="5603220"/>
              <a:ext cx="794269" cy="248521"/>
            </a:xfrm>
            <a:prstGeom prst="rect">
              <a:avLst/>
            </a:prstGeom>
            <a:solidFill>
              <a:srgbClr val="92D050"/>
            </a:solidFill>
            <a:ln w="1270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i="1" dirty="0">
                  <a:latin typeface="Arial" panose="020B0604020202020204" pitchFamily="34" charset="0"/>
                  <a:cs typeface="Arial" panose="020B0604020202020204" pitchFamily="34" charset="0"/>
                </a:rPr>
                <a:t>HA</a:t>
              </a:r>
              <a:endParaRPr lang="en-US" i="1" dirty="0">
                <a:latin typeface="Arial" panose="020B0604020202020204" pitchFamily="34" charset="0"/>
                <a:cs typeface="Arial" panose="020B0604020202020204" pitchFamily="34" charset="0"/>
              </a:endParaRPr>
            </a:p>
          </p:txBody>
        </p:sp>
      </p:grpSp>
      <p:sp>
        <p:nvSpPr>
          <p:cNvPr id="41" name="TextBox 40">
            <a:extLst>
              <a:ext uri="{FF2B5EF4-FFF2-40B4-BE49-F238E27FC236}">
                <a16:creationId xmlns:a16="http://schemas.microsoft.com/office/drawing/2014/main" id="{C635E745-D6CD-7992-606A-282C55A173DF}"/>
              </a:ext>
            </a:extLst>
          </p:cNvPr>
          <p:cNvSpPr txBox="1"/>
          <p:nvPr/>
        </p:nvSpPr>
        <p:spPr>
          <a:xfrm>
            <a:off x="1999294" y="2155497"/>
            <a:ext cx="105670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Effector</a:t>
            </a:r>
          </a:p>
        </p:txBody>
      </p:sp>
      <p:sp>
        <p:nvSpPr>
          <p:cNvPr id="42" name="TextBox 41">
            <a:extLst>
              <a:ext uri="{FF2B5EF4-FFF2-40B4-BE49-F238E27FC236}">
                <a16:creationId xmlns:a16="http://schemas.microsoft.com/office/drawing/2014/main" id="{00F05592-2DA5-5D31-0513-41519686915E}"/>
              </a:ext>
            </a:extLst>
          </p:cNvPr>
          <p:cNvSpPr txBox="1"/>
          <p:nvPr/>
        </p:nvSpPr>
        <p:spPr>
          <a:xfrm>
            <a:off x="2052106" y="4329206"/>
            <a:ext cx="114646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Reporter</a:t>
            </a:r>
          </a:p>
        </p:txBody>
      </p:sp>
    </p:spTree>
    <p:extLst>
      <p:ext uri="{BB962C8B-B14F-4D97-AF65-F5344CB8AC3E}">
        <p14:creationId xmlns:p14="http://schemas.microsoft.com/office/powerpoint/2010/main" val="2061024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59226BAC-7F19-2347-A9D2-217E35729A25}"/>
              </a:ext>
            </a:extLst>
          </p:cNvPr>
          <p:cNvSpPr txBox="1"/>
          <p:nvPr/>
        </p:nvSpPr>
        <p:spPr>
          <a:xfrm>
            <a:off x="6231501" y="5797465"/>
            <a:ext cx="5084199"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Nitrate-free </a:t>
            </a:r>
            <a:r>
              <a:rPr lang="en-US" sz="2000" b="1" i="1" dirty="0">
                <a:latin typeface="Arial" panose="020B0604020202020204" pitchFamily="34" charset="0"/>
                <a:cs typeface="Arial" panose="020B0604020202020204" pitchFamily="34" charset="0"/>
              </a:rPr>
              <a:t>nlp2,4,5,6,7,8,9</a:t>
            </a:r>
            <a:r>
              <a:rPr lang="en-US" sz="2000" b="1" i="1" dirty="0"/>
              <a:t> </a:t>
            </a:r>
            <a:r>
              <a:rPr lang="en-US" sz="2000" dirty="0">
                <a:latin typeface="Arial" panose="020B0604020202020204" pitchFamily="34" charset="0"/>
                <a:cs typeface="Arial" panose="020B0604020202020204" pitchFamily="34" charset="0"/>
              </a:rPr>
              <a:t>protoplasts</a:t>
            </a:r>
          </a:p>
        </p:txBody>
      </p:sp>
      <p:graphicFrame>
        <p:nvGraphicFramePr>
          <p:cNvPr id="82" name="Chart 81">
            <a:extLst>
              <a:ext uri="{FF2B5EF4-FFF2-40B4-BE49-F238E27FC236}">
                <a16:creationId xmlns:a16="http://schemas.microsoft.com/office/drawing/2014/main" id="{A24BC872-5A55-3C4B-940C-D38554405981}"/>
              </a:ext>
            </a:extLst>
          </p:cNvPr>
          <p:cNvGraphicFramePr>
            <a:graphicFrameLocks/>
          </p:cNvGraphicFramePr>
          <p:nvPr>
            <p:extLst>
              <p:ext uri="{D42A27DB-BD31-4B8C-83A1-F6EECF244321}">
                <p14:modId xmlns:p14="http://schemas.microsoft.com/office/powerpoint/2010/main" val="3780048986"/>
              </p:ext>
            </p:extLst>
          </p:nvPr>
        </p:nvGraphicFramePr>
        <p:xfrm>
          <a:off x="6001701" y="2013384"/>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82A8538-1ED7-C84A-B41A-566D28237A82}"/>
              </a:ext>
            </a:extLst>
          </p:cNvPr>
          <p:cNvSpPr txBox="1"/>
          <p:nvPr/>
        </p:nvSpPr>
        <p:spPr>
          <a:xfrm>
            <a:off x="9376148" y="4697560"/>
            <a:ext cx="1008609"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+NO</a:t>
            </a:r>
            <a:r>
              <a:rPr lang="en-US" sz="2400" baseline="-25000" dirty="0">
                <a:solidFill>
                  <a:srgbClr val="FF0000"/>
                </a:solidFill>
                <a:latin typeface="Arial" panose="020B0604020202020204" pitchFamily="34" charset="0"/>
                <a:cs typeface="Arial" panose="020B0604020202020204" pitchFamily="34" charset="0"/>
              </a:rPr>
              <a:t>3</a:t>
            </a:r>
            <a:r>
              <a:rPr lang="en-US" sz="2400" baseline="30000" dirty="0">
                <a:solidFill>
                  <a:srgbClr val="FF0000"/>
                </a:solidFill>
                <a:latin typeface="Arial" panose="020B0604020202020204" pitchFamily="34" charset="0"/>
                <a:cs typeface="Arial" panose="020B0604020202020204" pitchFamily="34" charset="0"/>
              </a:rPr>
              <a:t>-</a:t>
            </a:r>
          </a:p>
        </p:txBody>
      </p:sp>
      <p:sp>
        <p:nvSpPr>
          <p:cNvPr id="83" name="TextBox 82">
            <a:extLst>
              <a:ext uri="{FF2B5EF4-FFF2-40B4-BE49-F238E27FC236}">
                <a16:creationId xmlns:a16="http://schemas.microsoft.com/office/drawing/2014/main" id="{44780E79-62B6-F74F-B3CE-5522AADC5652}"/>
              </a:ext>
            </a:extLst>
          </p:cNvPr>
          <p:cNvSpPr txBox="1"/>
          <p:nvPr/>
        </p:nvSpPr>
        <p:spPr>
          <a:xfrm>
            <a:off x="7242548" y="4708845"/>
            <a:ext cx="1008609"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+NO</a:t>
            </a:r>
            <a:r>
              <a:rPr lang="en-US" sz="2400" baseline="-25000" dirty="0">
                <a:solidFill>
                  <a:srgbClr val="FF0000"/>
                </a:solidFill>
                <a:latin typeface="Arial" panose="020B0604020202020204" pitchFamily="34" charset="0"/>
                <a:cs typeface="Arial" panose="020B0604020202020204" pitchFamily="34" charset="0"/>
              </a:rPr>
              <a:t>3</a:t>
            </a:r>
            <a:r>
              <a:rPr lang="en-US" sz="2400" baseline="30000" dirty="0">
                <a:solidFill>
                  <a:srgbClr val="FF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FEB12E37-702E-3943-B0A1-8BA02A3771B2}"/>
              </a:ext>
            </a:extLst>
          </p:cNvPr>
          <p:cNvSpPr txBox="1"/>
          <p:nvPr/>
        </p:nvSpPr>
        <p:spPr>
          <a:xfrm>
            <a:off x="8948817" y="5197679"/>
            <a:ext cx="115127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+NLP7</a:t>
            </a:r>
          </a:p>
        </p:txBody>
      </p:sp>
      <p:sp>
        <p:nvSpPr>
          <p:cNvPr id="84" name="TextBox 83">
            <a:extLst>
              <a:ext uri="{FF2B5EF4-FFF2-40B4-BE49-F238E27FC236}">
                <a16:creationId xmlns:a16="http://schemas.microsoft.com/office/drawing/2014/main" id="{15925605-E089-2A41-90AD-C2357210242F}"/>
              </a:ext>
            </a:extLst>
          </p:cNvPr>
          <p:cNvSpPr txBox="1"/>
          <p:nvPr/>
        </p:nvSpPr>
        <p:spPr>
          <a:xfrm rot="16200000">
            <a:off x="4813496" y="3174173"/>
            <a:ext cx="190308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Promoter activity</a:t>
            </a:r>
          </a:p>
        </p:txBody>
      </p:sp>
      <p:sp>
        <p:nvSpPr>
          <p:cNvPr id="19" name="TextBox 18">
            <a:extLst>
              <a:ext uri="{FF2B5EF4-FFF2-40B4-BE49-F238E27FC236}">
                <a16:creationId xmlns:a16="http://schemas.microsoft.com/office/drawing/2014/main" id="{D3BED8DE-A5F8-EA47-A3D9-50E54389775A}"/>
              </a:ext>
            </a:extLst>
          </p:cNvPr>
          <p:cNvSpPr txBox="1"/>
          <p:nvPr/>
        </p:nvSpPr>
        <p:spPr>
          <a:xfrm>
            <a:off x="9008058" y="4742241"/>
            <a:ext cx="2616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t>
            </a:r>
          </a:p>
        </p:txBody>
      </p:sp>
      <p:sp>
        <p:nvSpPr>
          <p:cNvPr id="85" name="TextBox 84">
            <a:extLst>
              <a:ext uri="{FF2B5EF4-FFF2-40B4-BE49-F238E27FC236}">
                <a16:creationId xmlns:a16="http://schemas.microsoft.com/office/drawing/2014/main" id="{F637D1BA-00FB-C34C-A2E0-B2D463435F25}"/>
              </a:ext>
            </a:extLst>
          </p:cNvPr>
          <p:cNvSpPr txBox="1"/>
          <p:nvPr/>
        </p:nvSpPr>
        <p:spPr>
          <a:xfrm>
            <a:off x="6913666" y="4773773"/>
            <a:ext cx="2616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t>
            </a:r>
          </a:p>
        </p:txBody>
      </p:sp>
      <p:grpSp>
        <p:nvGrpSpPr>
          <p:cNvPr id="2" name="Group 1">
            <a:extLst>
              <a:ext uri="{FF2B5EF4-FFF2-40B4-BE49-F238E27FC236}">
                <a16:creationId xmlns:a16="http://schemas.microsoft.com/office/drawing/2014/main" id="{84A87BDE-4A35-4746-90DF-B75222CB8E77}"/>
              </a:ext>
            </a:extLst>
          </p:cNvPr>
          <p:cNvGrpSpPr/>
          <p:nvPr/>
        </p:nvGrpSpPr>
        <p:grpSpPr>
          <a:xfrm>
            <a:off x="1348288" y="2248670"/>
            <a:ext cx="3860800" cy="2570624"/>
            <a:chOff x="1095764" y="3809324"/>
            <a:chExt cx="3860800" cy="2570624"/>
          </a:xfrm>
        </p:grpSpPr>
        <p:sp>
          <p:nvSpPr>
            <p:cNvPr id="88" name="Rectangle 26">
              <a:extLst>
                <a:ext uri="{FF2B5EF4-FFF2-40B4-BE49-F238E27FC236}">
                  <a16:creationId xmlns:a16="http://schemas.microsoft.com/office/drawing/2014/main" id="{CDECEB00-2BD2-1E4E-A4A7-A14080968583}"/>
                </a:ext>
              </a:extLst>
            </p:cNvPr>
            <p:cNvSpPr>
              <a:spLocks noChangeArrowheads="1"/>
            </p:cNvSpPr>
            <p:nvPr/>
          </p:nvSpPr>
          <p:spPr bwMode="auto">
            <a:xfrm>
              <a:off x="3297349" y="5698635"/>
              <a:ext cx="1447800" cy="228600"/>
            </a:xfrm>
            <a:prstGeom prst="rect">
              <a:avLst/>
            </a:prstGeom>
            <a:solidFill>
              <a:srgbClr val="FFFF00"/>
            </a:solidFill>
            <a:ln w="9525">
              <a:noFill/>
              <a:miter lim="800000"/>
              <a:headEnd/>
              <a:tailEnd/>
            </a:ln>
            <a:effectLst>
              <a:innerShdw blurRad="114300">
                <a:prstClr val="black"/>
              </a:innerShdw>
            </a:effectLst>
          </p:spPr>
          <p:txBody>
            <a:bodyPr wrap="none" anchor="ctr"/>
            <a:lstStyle/>
            <a:p>
              <a:pPr algn="ctr"/>
              <a:endParaRPr kumimoji="1" lang="en-US" sz="1800">
                <a:latin typeface="Arial" panose="020B0604020202020204" pitchFamily="34" charset="0"/>
                <a:ea typeface="新細明體" pitchFamily="18" charset="-120"/>
                <a:cs typeface="Arial" panose="020B0604020202020204" pitchFamily="34" charset="0"/>
              </a:endParaRPr>
            </a:p>
          </p:txBody>
        </p:sp>
        <p:sp>
          <p:nvSpPr>
            <p:cNvPr id="89" name="Text Box 27">
              <a:extLst>
                <a:ext uri="{FF2B5EF4-FFF2-40B4-BE49-F238E27FC236}">
                  <a16:creationId xmlns:a16="http://schemas.microsoft.com/office/drawing/2014/main" id="{2F370C67-06A3-094B-B7B2-016E7BECD93B}"/>
                </a:ext>
              </a:extLst>
            </p:cNvPr>
            <p:cNvSpPr txBox="1">
              <a:spLocks noChangeArrowheads="1"/>
            </p:cNvSpPr>
            <p:nvPr/>
          </p:nvSpPr>
          <p:spPr bwMode="auto">
            <a:xfrm>
              <a:off x="3427247" y="5628923"/>
              <a:ext cx="1327150" cy="366713"/>
            </a:xfrm>
            <a:prstGeom prst="rect">
              <a:avLst/>
            </a:prstGeom>
            <a:noFill/>
            <a:ln w="9525">
              <a:noFill/>
              <a:miter lim="800000"/>
              <a:headEnd/>
              <a:tailEnd/>
            </a:ln>
            <a:effectLst/>
          </p:spPr>
          <p:txBody>
            <a:bodyPr wrap="none">
              <a:spAutoFit/>
            </a:bodyPr>
            <a:lstStyle/>
            <a:p>
              <a:r>
                <a:rPr kumimoji="1" lang="en-US" sz="1800" b="1" dirty="0">
                  <a:latin typeface="Arial" panose="020B0604020202020204" pitchFamily="34" charset="0"/>
                  <a:ea typeface="新細明體" pitchFamily="18" charset="-120"/>
                  <a:cs typeface="Arial" panose="020B0604020202020204" pitchFamily="34" charset="0"/>
                </a:rPr>
                <a:t>L</a:t>
              </a:r>
              <a:r>
                <a:rPr kumimoji="1" lang="en-US" altLang="zh-TW" sz="1800" b="1" dirty="0">
                  <a:latin typeface="Arial" panose="020B0604020202020204" pitchFamily="34" charset="0"/>
                  <a:ea typeface="新細明體" pitchFamily="18" charset="-120"/>
                  <a:cs typeface="Arial" panose="020B0604020202020204" pitchFamily="34" charset="0"/>
                </a:rPr>
                <a:t>uciferase</a:t>
              </a:r>
              <a:endParaRPr kumimoji="1" lang="en-US" sz="1800" b="1" dirty="0">
                <a:latin typeface="Arial" panose="020B0604020202020204" pitchFamily="34" charset="0"/>
                <a:ea typeface="新細明體" pitchFamily="18" charset="-120"/>
                <a:cs typeface="Arial" panose="020B0604020202020204" pitchFamily="34" charset="0"/>
              </a:endParaRPr>
            </a:p>
          </p:txBody>
        </p:sp>
        <p:sp>
          <p:nvSpPr>
            <p:cNvPr id="91" name="Line 30">
              <a:extLst>
                <a:ext uri="{FF2B5EF4-FFF2-40B4-BE49-F238E27FC236}">
                  <a16:creationId xmlns:a16="http://schemas.microsoft.com/office/drawing/2014/main" id="{69E02DE2-DEB4-7645-ABDA-A704BF6D6B74}"/>
                </a:ext>
              </a:extLst>
            </p:cNvPr>
            <p:cNvSpPr>
              <a:spLocks noChangeShapeType="1"/>
            </p:cNvSpPr>
            <p:nvPr/>
          </p:nvSpPr>
          <p:spPr bwMode="auto">
            <a:xfrm flipV="1">
              <a:off x="3287826" y="5450985"/>
              <a:ext cx="0" cy="457200"/>
            </a:xfrm>
            <a:prstGeom prst="line">
              <a:avLst/>
            </a:prstGeom>
            <a:noFill/>
            <a:ln w="38100">
              <a:solidFill>
                <a:schemeClr val="tx1"/>
              </a:solidFill>
              <a:round/>
              <a:headEnd/>
              <a:tailEnd/>
            </a:ln>
            <a:effectLst/>
          </p:spPr>
          <p:txBody>
            <a:bodyPr/>
            <a:lstStyle/>
            <a:p>
              <a:endParaRPr lang="en-US">
                <a:latin typeface="Arial" panose="020B0604020202020204" pitchFamily="34" charset="0"/>
                <a:cs typeface="Arial" panose="020B0604020202020204" pitchFamily="34" charset="0"/>
              </a:endParaRPr>
            </a:p>
          </p:txBody>
        </p:sp>
        <p:sp>
          <p:nvSpPr>
            <p:cNvPr id="92" name="Line 31">
              <a:extLst>
                <a:ext uri="{FF2B5EF4-FFF2-40B4-BE49-F238E27FC236}">
                  <a16:creationId xmlns:a16="http://schemas.microsoft.com/office/drawing/2014/main" id="{52E5A831-992A-E34A-821E-74427C1B59B5}"/>
                </a:ext>
              </a:extLst>
            </p:cNvPr>
            <p:cNvSpPr>
              <a:spLocks noChangeShapeType="1"/>
            </p:cNvSpPr>
            <p:nvPr/>
          </p:nvSpPr>
          <p:spPr bwMode="auto">
            <a:xfrm>
              <a:off x="3297351" y="5464588"/>
              <a:ext cx="1143000" cy="0"/>
            </a:xfrm>
            <a:prstGeom prst="line">
              <a:avLst/>
            </a:prstGeom>
            <a:noFill/>
            <a:ln w="38100">
              <a:solidFill>
                <a:schemeClr val="tx1"/>
              </a:solidFill>
              <a:round/>
              <a:headEnd/>
              <a:tailEnd type="triangle" w="med" len="med"/>
            </a:ln>
            <a:effectLst/>
          </p:spPr>
          <p:txBody>
            <a:bodyPr/>
            <a:lstStyle/>
            <a:p>
              <a:endParaRPr lang="en-US">
                <a:latin typeface="Arial" panose="020B0604020202020204" pitchFamily="34" charset="0"/>
                <a:cs typeface="Arial" panose="020B0604020202020204" pitchFamily="34" charset="0"/>
              </a:endParaRPr>
            </a:p>
          </p:txBody>
        </p:sp>
        <p:sp>
          <p:nvSpPr>
            <p:cNvPr id="93" name="Rectangle 34">
              <a:extLst>
                <a:ext uri="{FF2B5EF4-FFF2-40B4-BE49-F238E27FC236}">
                  <a16:creationId xmlns:a16="http://schemas.microsoft.com/office/drawing/2014/main" id="{8D7B15D8-DF70-BC42-81CB-3446E8004514}"/>
                </a:ext>
              </a:extLst>
            </p:cNvPr>
            <p:cNvSpPr>
              <a:spLocks noChangeArrowheads="1"/>
            </p:cNvSpPr>
            <p:nvPr/>
          </p:nvSpPr>
          <p:spPr bwMode="auto">
            <a:xfrm>
              <a:off x="1876071" y="5713786"/>
              <a:ext cx="1421276" cy="191227"/>
            </a:xfrm>
            <a:prstGeom prst="rect">
              <a:avLst/>
            </a:prstGeom>
            <a:solidFill>
              <a:srgbClr val="FFC000"/>
            </a:solidFill>
            <a:ln w="9525">
              <a:noFill/>
              <a:miter lim="800000"/>
              <a:headEnd/>
              <a:tailEnd/>
            </a:ln>
            <a:effectLst>
              <a:innerShdw blurRad="114300">
                <a:prstClr val="black"/>
              </a:innerShdw>
            </a:effectLst>
          </p:spPr>
          <p:txBody>
            <a:bodyPr wrap="none" anchor="ctr"/>
            <a:lstStyle/>
            <a:p>
              <a:pPr algn="ctr"/>
              <a:endParaRPr lang="en-US" b="1" i="1" dirty="0">
                <a:latin typeface="Arial" panose="020B0604020202020204" pitchFamily="34" charset="0"/>
                <a:cs typeface="Arial" panose="020B0604020202020204" pitchFamily="34" charset="0"/>
              </a:endParaRPr>
            </a:p>
          </p:txBody>
        </p:sp>
        <p:sp>
          <p:nvSpPr>
            <p:cNvPr id="94" name="Line 25">
              <a:extLst>
                <a:ext uri="{FF2B5EF4-FFF2-40B4-BE49-F238E27FC236}">
                  <a16:creationId xmlns:a16="http://schemas.microsoft.com/office/drawing/2014/main" id="{7E4FD167-E44E-9D4E-9314-D9FC8DB8EE93}"/>
                </a:ext>
              </a:extLst>
            </p:cNvPr>
            <p:cNvSpPr>
              <a:spLocks noChangeShapeType="1"/>
            </p:cNvSpPr>
            <p:nvPr/>
          </p:nvSpPr>
          <p:spPr bwMode="auto">
            <a:xfrm flipV="1">
              <a:off x="1626414" y="5809867"/>
              <a:ext cx="249654" cy="6920"/>
            </a:xfrm>
            <a:prstGeom prst="line">
              <a:avLst/>
            </a:prstGeom>
            <a:noFill/>
            <a:ln w="38100">
              <a:solidFill>
                <a:schemeClr val="tx1"/>
              </a:solidFill>
              <a:round/>
              <a:headEnd/>
              <a:tailEnd/>
            </a:ln>
            <a:effectLst/>
          </p:spPr>
          <p:txBody>
            <a:bodyPr/>
            <a:lstStyle/>
            <a:p>
              <a:endParaRPr lang="en-US">
                <a:latin typeface="Arial" panose="020B0604020202020204" pitchFamily="34" charset="0"/>
                <a:cs typeface="Arial" panose="020B0604020202020204" pitchFamily="34" charset="0"/>
              </a:endParaRPr>
            </a:p>
          </p:txBody>
        </p:sp>
        <p:sp>
          <p:nvSpPr>
            <p:cNvPr id="95" name="Line 25">
              <a:extLst>
                <a:ext uri="{FF2B5EF4-FFF2-40B4-BE49-F238E27FC236}">
                  <a16:creationId xmlns:a16="http://schemas.microsoft.com/office/drawing/2014/main" id="{87A5C22E-2030-2345-A76F-0C5826A69604}"/>
                </a:ext>
              </a:extLst>
            </p:cNvPr>
            <p:cNvSpPr>
              <a:spLocks noChangeShapeType="1"/>
            </p:cNvSpPr>
            <p:nvPr/>
          </p:nvSpPr>
          <p:spPr bwMode="auto">
            <a:xfrm>
              <a:off x="4757903" y="5816787"/>
              <a:ext cx="198661" cy="2271"/>
            </a:xfrm>
            <a:prstGeom prst="line">
              <a:avLst/>
            </a:prstGeom>
            <a:noFill/>
            <a:ln w="38100">
              <a:solidFill>
                <a:schemeClr val="tx1"/>
              </a:solidFill>
              <a:round/>
              <a:headEnd/>
              <a:tailEnd/>
            </a:ln>
            <a:effectLst/>
          </p:spPr>
          <p:txBody>
            <a:bodyPr/>
            <a:lstStyle/>
            <a:p>
              <a:endParaRPr lang="en-US">
                <a:latin typeface="Arial" panose="020B0604020202020204" pitchFamily="34" charset="0"/>
                <a:cs typeface="Arial" panose="020B0604020202020204" pitchFamily="34" charset="0"/>
              </a:endParaRPr>
            </a:p>
          </p:txBody>
        </p:sp>
        <p:sp>
          <p:nvSpPr>
            <p:cNvPr id="96" name="Rectangle 95">
              <a:extLst>
                <a:ext uri="{FF2B5EF4-FFF2-40B4-BE49-F238E27FC236}">
                  <a16:creationId xmlns:a16="http://schemas.microsoft.com/office/drawing/2014/main" id="{D31F469A-3E98-D846-B7A6-1E96374F735D}"/>
                </a:ext>
              </a:extLst>
            </p:cNvPr>
            <p:cNvSpPr/>
            <p:nvPr/>
          </p:nvSpPr>
          <p:spPr>
            <a:xfrm>
              <a:off x="2113020" y="5699125"/>
              <a:ext cx="201808" cy="228110"/>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id="{C982589A-A049-734A-AC35-9056B2F36921}"/>
                </a:ext>
              </a:extLst>
            </p:cNvPr>
            <p:cNvSpPr/>
            <p:nvPr/>
          </p:nvSpPr>
          <p:spPr>
            <a:xfrm>
              <a:off x="2358245" y="5702758"/>
              <a:ext cx="201808" cy="228110"/>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98" name="Rectangle 97">
              <a:extLst>
                <a:ext uri="{FF2B5EF4-FFF2-40B4-BE49-F238E27FC236}">
                  <a16:creationId xmlns:a16="http://schemas.microsoft.com/office/drawing/2014/main" id="{F8AF82A0-599E-4644-9A17-12594C2878C3}"/>
                </a:ext>
              </a:extLst>
            </p:cNvPr>
            <p:cNvSpPr/>
            <p:nvPr/>
          </p:nvSpPr>
          <p:spPr>
            <a:xfrm>
              <a:off x="2843494" y="5704371"/>
              <a:ext cx="201808" cy="228110"/>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99" name="Rectangle 98">
              <a:extLst>
                <a:ext uri="{FF2B5EF4-FFF2-40B4-BE49-F238E27FC236}">
                  <a16:creationId xmlns:a16="http://schemas.microsoft.com/office/drawing/2014/main" id="{0084096C-CBD3-CF4B-8A95-887AFFAFF0C3}"/>
                </a:ext>
              </a:extLst>
            </p:cNvPr>
            <p:cNvSpPr/>
            <p:nvPr/>
          </p:nvSpPr>
          <p:spPr>
            <a:xfrm>
              <a:off x="2603470" y="5710024"/>
              <a:ext cx="201808" cy="228110"/>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0697FFD-330F-D440-9545-4B688155D237}"/>
                </a:ext>
              </a:extLst>
            </p:cNvPr>
            <p:cNvSpPr txBox="1"/>
            <p:nvPr/>
          </p:nvSpPr>
          <p:spPr>
            <a:xfrm>
              <a:off x="2172903" y="6010616"/>
              <a:ext cx="101822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4X NRE</a:t>
              </a:r>
            </a:p>
          </p:txBody>
        </p:sp>
        <p:sp>
          <p:nvSpPr>
            <p:cNvPr id="22" name="Hexagon 21">
              <a:extLst>
                <a:ext uri="{FF2B5EF4-FFF2-40B4-BE49-F238E27FC236}">
                  <a16:creationId xmlns:a16="http://schemas.microsoft.com/office/drawing/2014/main" id="{9240A43A-6E82-C14E-A17C-AAEF0D79F71E}"/>
                </a:ext>
              </a:extLst>
            </p:cNvPr>
            <p:cNvSpPr/>
            <p:nvPr/>
          </p:nvSpPr>
          <p:spPr>
            <a:xfrm>
              <a:off x="1095764" y="4168273"/>
              <a:ext cx="998814" cy="369332"/>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NLP7</a:t>
              </a:r>
            </a:p>
          </p:txBody>
        </p:sp>
        <p:sp>
          <p:nvSpPr>
            <p:cNvPr id="100" name="Hexagon 99">
              <a:extLst>
                <a:ext uri="{FF2B5EF4-FFF2-40B4-BE49-F238E27FC236}">
                  <a16:creationId xmlns:a16="http://schemas.microsoft.com/office/drawing/2014/main" id="{D53A2528-F7EE-7043-A9A9-A3AD245051B7}"/>
                </a:ext>
              </a:extLst>
            </p:cNvPr>
            <p:cNvSpPr/>
            <p:nvPr/>
          </p:nvSpPr>
          <p:spPr>
            <a:xfrm>
              <a:off x="2213924" y="5279004"/>
              <a:ext cx="969437" cy="369332"/>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NLP7</a:t>
              </a:r>
            </a:p>
          </p:txBody>
        </p:sp>
        <p:sp>
          <p:nvSpPr>
            <p:cNvPr id="102" name="TextBox 101">
              <a:extLst>
                <a:ext uri="{FF2B5EF4-FFF2-40B4-BE49-F238E27FC236}">
                  <a16:creationId xmlns:a16="http://schemas.microsoft.com/office/drawing/2014/main" id="{C123C359-11E0-B848-B1F0-AF3F0DC6146D}"/>
                </a:ext>
              </a:extLst>
            </p:cNvPr>
            <p:cNvSpPr txBox="1"/>
            <p:nvPr/>
          </p:nvSpPr>
          <p:spPr>
            <a:xfrm>
              <a:off x="2505769" y="3810192"/>
              <a:ext cx="753732"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NO</a:t>
              </a:r>
              <a:r>
                <a:rPr lang="en-US" sz="2000" baseline="-25000" dirty="0">
                  <a:solidFill>
                    <a:srgbClr val="FF0000"/>
                  </a:solidFill>
                  <a:latin typeface="Arial" panose="020B0604020202020204" pitchFamily="34" charset="0"/>
                  <a:cs typeface="Arial" panose="020B0604020202020204" pitchFamily="34" charset="0"/>
                </a:rPr>
                <a:t>3</a:t>
              </a:r>
              <a:r>
                <a:rPr lang="en-US" sz="2000" baseline="30000" dirty="0">
                  <a:solidFill>
                    <a:srgbClr val="FF0000"/>
                  </a:solidFill>
                  <a:latin typeface="Arial" panose="020B0604020202020204" pitchFamily="34" charset="0"/>
                  <a:cs typeface="Arial" panose="020B0604020202020204" pitchFamily="34" charset="0"/>
                </a:rPr>
                <a:t>-</a:t>
              </a:r>
            </a:p>
          </p:txBody>
        </p:sp>
        <p:sp>
          <p:nvSpPr>
            <p:cNvPr id="24" name="Oval 23">
              <a:extLst>
                <a:ext uri="{FF2B5EF4-FFF2-40B4-BE49-F238E27FC236}">
                  <a16:creationId xmlns:a16="http://schemas.microsoft.com/office/drawing/2014/main" id="{53753CF1-5E27-3D4C-BA36-A65325ACDB02}"/>
                </a:ext>
              </a:extLst>
            </p:cNvPr>
            <p:cNvSpPr/>
            <p:nvPr/>
          </p:nvSpPr>
          <p:spPr>
            <a:xfrm>
              <a:off x="2558547" y="3809324"/>
              <a:ext cx="603292" cy="4616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3" name="TextBox 102">
              <a:extLst>
                <a:ext uri="{FF2B5EF4-FFF2-40B4-BE49-F238E27FC236}">
                  <a16:creationId xmlns:a16="http://schemas.microsoft.com/office/drawing/2014/main" id="{AA9CE448-B8AB-A843-81AE-421508C8DCCE}"/>
                </a:ext>
              </a:extLst>
            </p:cNvPr>
            <p:cNvSpPr txBox="1"/>
            <p:nvPr/>
          </p:nvSpPr>
          <p:spPr>
            <a:xfrm>
              <a:off x="2506731" y="4807924"/>
              <a:ext cx="721672" cy="400110"/>
            </a:xfrm>
            <a:prstGeom prst="rect">
              <a:avLst/>
            </a:prstGeom>
            <a:noFill/>
          </p:spPr>
          <p:txBody>
            <a:bodyPr wrap="none" rtlCol="0">
              <a:spAutoFit/>
            </a:bodyPr>
            <a:lstStyle/>
            <a:p>
              <a:r>
                <a:rPr lang="en-US" sz="2000" dirty="0">
                  <a:solidFill>
                    <a:srgbClr val="FF0000"/>
                  </a:solidFill>
                  <a:latin typeface="Arial" panose="020B0604020202020204" pitchFamily="34" charset="0"/>
                  <a:cs typeface="Arial" panose="020B0604020202020204" pitchFamily="34" charset="0"/>
                </a:rPr>
                <a:t>NO</a:t>
              </a:r>
              <a:r>
                <a:rPr lang="en-US" sz="2000" baseline="-25000" dirty="0">
                  <a:solidFill>
                    <a:srgbClr val="FF0000"/>
                  </a:solidFill>
                  <a:latin typeface="Arial" panose="020B0604020202020204" pitchFamily="34" charset="0"/>
                  <a:cs typeface="Arial" panose="020B0604020202020204" pitchFamily="34" charset="0"/>
                </a:rPr>
                <a:t>3</a:t>
              </a:r>
              <a:r>
                <a:rPr lang="en-US" sz="2000" baseline="30000" dirty="0">
                  <a:solidFill>
                    <a:srgbClr val="FF0000"/>
                  </a:solidFill>
                  <a:latin typeface="Arial" panose="020B0604020202020204" pitchFamily="34" charset="0"/>
                  <a:cs typeface="Arial" panose="020B0604020202020204" pitchFamily="34" charset="0"/>
                </a:rPr>
                <a:t>-</a:t>
              </a:r>
            </a:p>
          </p:txBody>
        </p:sp>
        <p:sp>
          <p:nvSpPr>
            <p:cNvPr id="104" name="Oval 103">
              <a:extLst>
                <a:ext uri="{FF2B5EF4-FFF2-40B4-BE49-F238E27FC236}">
                  <a16:creationId xmlns:a16="http://schemas.microsoft.com/office/drawing/2014/main" id="{DA46A263-B742-4F45-BF97-7253E5054834}"/>
                </a:ext>
              </a:extLst>
            </p:cNvPr>
            <p:cNvSpPr/>
            <p:nvPr/>
          </p:nvSpPr>
          <p:spPr>
            <a:xfrm>
              <a:off x="2570545" y="4820521"/>
              <a:ext cx="603292" cy="4616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cxnSp>
        <p:nvCxnSpPr>
          <p:cNvPr id="106" name="Straight Connector 105">
            <a:extLst>
              <a:ext uri="{FF2B5EF4-FFF2-40B4-BE49-F238E27FC236}">
                <a16:creationId xmlns:a16="http://schemas.microsoft.com/office/drawing/2014/main" id="{1D70366F-6B76-4A4C-B6B0-E8909CF3C043}"/>
              </a:ext>
            </a:extLst>
          </p:cNvPr>
          <p:cNvCxnSpPr/>
          <p:nvPr/>
        </p:nvCxnSpPr>
        <p:spPr>
          <a:xfrm>
            <a:off x="8857318" y="5191834"/>
            <a:ext cx="1188587"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1C742E3-5FCE-A444-803B-5657E9ACE2F7}"/>
              </a:ext>
            </a:extLst>
          </p:cNvPr>
          <p:cNvSpPr txBox="1"/>
          <p:nvPr/>
        </p:nvSpPr>
        <p:spPr>
          <a:xfrm>
            <a:off x="6819549" y="2792285"/>
            <a:ext cx="2127505" cy="400110"/>
          </a:xfrm>
          <a:prstGeom prst="rect">
            <a:avLst/>
          </a:prstGeom>
          <a:noFill/>
        </p:spPr>
        <p:txBody>
          <a:bodyPr wrap="none" rtlCol="0">
            <a:spAutoFit/>
          </a:bodyPr>
          <a:lstStyle/>
          <a:p>
            <a:r>
              <a:rPr lang="en-US" sz="2000" b="1" i="1" dirty="0">
                <a:latin typeface="Arial" panose="020B0604020202020204" pitchFamily="34" charset="0"/>
                <a:cs typeface="Arial" panose="020B0604020202020204" pitchFamily="34" charset="0"/>
              </a:rPr>
              <a:t>NRE-LUC/RLUC</a:t>
            </a:r>
          </a:p>
        </p:txBody>
      </p:sp>
      <p:sp>
        <p:nvSpPr>
          <p:cNvPr id="42" name="TextBox 41">
            <a:extLst>
              <a:ext uri="{FF2B5EF4-FFF2-40B4-BE49-F238E27FC236}">
                <a16:creationId xmlns:a16="http://schemas.microsoft.com/office/drawing/2014/main" id="{E72317CE-D8EF-1C42-A610-1CF5C088AF43}"/>
              </a:ext>
            </a:extLst>
          </p:cNvPr>
          <p:cNvSpPr txBox="1"/>
          <p:nvPr/>
        </p:nvSpPr>
        <p:spPr>
          <a:xfrm>
            <a:off x="6913666" y="5208034"/>
            <a:ext cx="1074333"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-NLP7</a:t>
            </a:r>
          </a:p>
        </p:txBody>
      </p:sp>
      <p:cxnSp>
        <p:nvCxnSpPr>
          <p:cNvPr id="43" name="Straight Connector 42">
            <a:extLst>
              <a:ext uri="{FF2B5EF4-FFF2-40B4-BE49-F238E27FC236}">
                <a16:creationId xmlns:a16="http://schemas.microsoft.com/office/drawing/2014/main" id="{7FA9F4DA-AEAB-AC43-A88C-210D4ACDE1B2}"/>
              </a:ext>
            </a:extLst>
          </p:cNvPr>
          <p:cNvCxnSpPr/>
          <p:nvPr/>
        </p:nvCxnSpPr>
        <p:spPr>
          <a:xfrm>
            <a:off x="6822167" y="5202189"/>
            <a:ext cx="1188587"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8D5512C-31CF-F84A-8BCD-18E77691A2E5}"/>
              </a:ext>
            </a:extLst>
          </p:cNvPr>
          <p:cNvSpPr txBox="1"/>
          <p:nvPr/>
        </p:nvSpPr>
        <p:spPr>
          <a:xfrm>
            <a:off x="1190409" y="260295"/>
            <a:ext cx="10001497"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Transcriptional Activity of NLP7 Is Nitrate-Dependent</a:t>
            </a:r>
          </a:p>
        </p:txBody>
      </p:sp>
      <p:sp>
        <p:nvSpPr>
          <p:cNvPr id="7" name="Oval 6">
            <a:extLst>
              <a:ext uri="{FF2B5EF4-FFF2-40B4-BE49-F238E27FC236}">
                <a16:creationId xmlns:a16="http://schemas.microsoft.com/office/drawing/2014/main" id="{7AF7B854-830E-6EF2-6AD5-F86E0CFA53A4}"/>
              </a:ext>
            </a:extLst>
          </p:cNvPr>
          <p:cNvSpPr/>
          <p:nvPr/>
        </p:nvSpPr>
        <p:spPr>
          <a:xfrm>
            <a:off x="884126" y="1392047"/>
            <a:ext cx="395416" cy="387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C69F2B-D7F9-2746-9C06-82FC1056736C}"/>
              </a:ext>
            </a:extLst>
          </p:cNvPr>
          <p:cNvSpPr txBox="1"/>
          <p:nvPr/>
        </p:nvSpPr>
        <p:spPr>
          <a:xfrm>
            <a:off x="2017135" y="1578279"/>
            <a:ext cx="226536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Cell-based assay</a:t>
            </a:r>
          </a:p>
        </p:txBody>
      </p:sp>
    </p:spTree>
    <p:extLst>
      <p:ext uri="{BB962C8B-B14F-4D97-AF65-F5344CB8AC3E}">
        <p14:creationId xmlns:p14="http://schemas.microsoft.com/office/powerpoint/2010/main" val="3186289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A4A900-A607-474D-8D74-248906E9516F}"/>
              </a:ext>
            </a:extLst>
          </p:cNvPr>
          <p:cNvSpPr txBox="1"/>
          <p:nvPr/>
        </p:nvSpPr>
        <p:spPr>
          <a:xfrm>
            <a:off x="8476275" y="6041734"/>
            <a:ext cx="3272306" cy="338554"/>
          </a:xfrm>
          <a:prstGeom prst="rect">
            <a:avLst/>
          </a:prstGeom>
          <a:noFill/>
        </p:spPr>
        <p:txBody>
          <a:bodyPr wrap="none" rtlCol="0">
            <a:spAutoFit/>
          </a:bodyPr>
          <a:lstStyle/>
          <a:p>
            <a:r>
              <a:rPr lang="en-US" sz="1600" i="1" dirty="0" err="1">
                <a:latin typeface="Arial" panose="020B0604020202020204" pitchFamily="34" charset="0"/>
                <a:cs typeface="Arial" panose="020B0604020202020204" pitchFamily="34" charset="0"/>
              </a:rPr>
              <a:t>Konishi</a:t>
            </a:r>
            <a:r>
              <a:rPr lang="en-US" sz="1600" i="1" dirty="0">
                <a:latin typeface="Arial" panose="020B0604020202020204" pitchFamily="34" charset="0"/>
                <a:cs typeface="Arial" panose="020B0604020202020204" pitchFamily="34" charset="0"/>
              </a:rPr>
              <a:t> and Yanagisawa, NC2013</a:t>
            </a:r>
          </a:p>
        </p:txBody>
      </p:sp>
      <p:sp>
        <p:nvSpPr>
          <p:cNvPr id="13" name="TextBox 12">
            <a:extLst>
              <a:ext uri="{FF2B5EF4-FFF2-40B4-BE49-F238E27FC236}">
                <a16:creationId xmlns:a16="http://schemas.microsoft.com/office/drawing/2014/main" id="{6EF19A96-82FF-1441-9F2F-243EC42B829F}"/>
              </a:ext>
            </a:extLst>
          </p:cNvPr>
          <p:cNvSpPr txBox="1"/>
          <p:nvPr/>
        </p:nvSpPr>
        <p:spPr>
          <a:xfrm>
            <a:off x="3026999" y="2208481"/>
            <a:ext cx="971741"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NLP6</a:t>
            </a:r>
          </a:p>
        </p:txBody>
      </p:sp>
      <p:pic>
        <p:nvPicPr>
          <p:cNvPr id="15" name="Picture 14">
            <a:extLst>
              <a:ext uri="{FF2B5EF4-FFF2-40B4-BE49-F238E27FC236}">
                <a16:creationId xmlns:a16="http://schemas.microsoft.com/office/drawing/2014/main" id="{44588B67-DD8A-E140-9C4A-0454F4E672F9}"/>
              </a:ext>
            </a:extLst>
          </p:cNvPr>
          <p:cNvPicPr>
            <a:picLocks noChangeAspect="1"/>
          </p:cNvPicPr>
          <p:nvPr/>
        </p:nvPicPr>
        <p:blipFill>
          <a:blip r:embed="rId2"/>
          <a:stretch>
            <a:fillRect/>
          </a:stretch>
        </p:blipFill>
        <p:spPr>
          <a:xfrm>
            <a:off x="4968919" y="4526664"/>
            <a:ext cx="5332781" cy="1133216"/>
          </a:xfrm>
          <a:prstGeom prst="rect">
            <a:avLst/>
          </a:prstGeom>
        </p:spPr>
      </p:pic>
      <p:sp>
        <p:nvSpPr>
          <p:cNvPr id="17" name="TextBox 16">
            <a:extLst>
              <a:ext uri="{FF2B5EF4-FFF2-40B4-BE49-F238E27FC236}">
                <a16:creationId xmlns:a16="http://schemas.microsoft.com/office/drawing/2014/main" id="{161A4E26-B2FA-A54B-8CC1-B4B5B489AF1C}"/>
              </a:ext>
            </a:extLst>
          </p:cNvPr>
          <p:cNvSpPr txBox="1"/>
          <p:nvPr/>
        </p:nvSpPr>
        <p:spPr>
          <a:xfrm>
            <a:off x="7756251" y="4268612"/>
            <a:ext cx="627095" cy="400110"/>
          </a:xfrm>
          <a:prstGeom prst="rect">
            <a:avLst/>
          </a:prstGeom>
          <a:noFill/>
        </p:spPr>
        <p:txBody>
          <a:bodyPr wrap="none" rtlCol="0">
            <a:spAutoFit/>
          </a:bodyPr>
          <a:lstStyle/>
          <a:p>
            <a:r>
              <a:rPr lang="en-US" sz="2000" b="1" dirty="0" err="1">
                <a:latin typeface="Arial" panose="020B0604020202020204" pitchFamily="34" charset="0"/>
                <a:cs typeface="Arial" panose="020B0604020202020204" pitchFamily="34" charset="0"/>
              </a:rPr>
              <a:t>KCl</a:t>
            </a:r>
            <a:endParaRPr lang="en-US" sz="20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F4F0423-4E25-A74A-9402-AB94CD285CB2}"/>
              </a:ext>
            </a:extLst>
          </p:cNvPr>
          <p:cNvSpPr txBox="1"/>
          <p:nvPr/>
        </p:nvSpPr>
        <p:spPr>
          <a:xfrm>
            <a:off x="9051129" y="4248533"/>
            <a:ext cx="849913"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KNO</a:t>
            </a:r>
            <a:r>
              <a:rPr lang="en-US" sz="2000" b="1" baseline="-25000" dirty="0">
                <a:latin typeface="Arial" panose="020B0604020202020204" pitchFamily="34" charset="0"/>
                <a:cs typeface="Arial" panose="020B0604020202020204" pitchFamily="34" charset="0"/>
              </a:rPr>
              <a:t>3</a:t>
            </a:r>
          </a:p>
        </p:txBody>
      </p:sp>
      <p:grpSp>
        <p:nvGrpSpPr>
          <p:cNvPr id="20" name="Group 80">
            <a:extLst>
              <a:ext uri="{FF2B5EF4-FFF2-40B4-BE49-F238E27FC236}">
                <a16:creationId xmlns:a16="http://schemas.microsoft.com/office/drawing/2014/main" id="{CF3BFB82-2620-FC4C-9E9F-81C21EAE9B50}"/>
              </a:ext>
            </a:extLst>
          </p:cNvPr>
          <p:cNvGrpSpPr/>
          <p:nvPr/>
        </p:nvGrpSpPr>
        <p:grpSpPr>
          <a:xfrm>
            <a:off x="4359239" y="2205636"/>
            <a:ext cx="4352925" cy="548156"/>
            <a:chOff x="1524000" y="5424204"/>
            <a:chExt cx="4352925" cy="528921"/>
          </a:xfrm>
        </p:grpSpPr>
        <p:sp>
          <p:nvSpPr>
            <p:cNvPr id="21" name="Rounded Rectangle 20">
              <a:extLst>
                <a:ext uri="{FF2B5EF4-FFF2-40B4-BE49-F238E27FC236}">
                  <a16:creationId xmlns:a16="http://schemas.microsoft.com/office/drawing/2014/main" id="{D5E87E3C-F358-454A-A1F0-AAF56611D878}"/>
                </a:ext>
              </a:extLst>
            </p:cNvPr>
            <p:cNvSpPr/>
            <p:nvPr/>
          </p:nvSpPr>
          <p:spPr>
            <a:xfrm>
              <a:off x="1524000" y="5543550"/>
              <a:ext cx="4352925" cy="27622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3A679B7E-506D-AB4D-8FCB-E97BD81DB724}"/>
                </a:ext>
              </a:extLst>
            </p:cNvPr>
            <p:cNvSpPr/>
            <p:nvPr/>
          </p:nvSpPr>
          <p:spPr>
            <a:xfrm>
              <a:off x="2323915" y="5433623"/>
              <a:ext cx="628650" cy="485775"/>
            </a:xfrm>
            <a:prstGeom prst="roundRect">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GAF</a:t>
              </a:r>
            </a:p>
          </p:txBody>
        </p:sp>
        <p:sp>
          <p:nvSpPr>
            <p:cNvPr id="23" name="Rounded Rectangle 22">
              <a:extLst>
                <a:ext uri="{FF2B5EF4-FFF2-40B4-BE49-F238E27FC236}">
                  <a16:creationId xmlns:a16="http://schemas.microsoft.com/office/drawing/2014/main" id="{AF88E41A-0761-8D49-BC90-A0A713360828}"/>
                </a:ext>
              </a:extLst>
            </p:cNvPr>
            <p:cNvSpPr/>
            <p:nvPr/>
          </p:nvSpPr>
          <p:spPr>
            <a:xfrm>
              <a:off x="4410075" y="5438776"/>
              <a:ext cx="637833" cy="514349"/>
            </a:xfrm>
            <a:prstGeom prst="roundRect">
              <a:avLst/>
            </a:prstGeom>
            <a:solidFill>
              <a:srgbClr val="FF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RWP</a:t>
              </a:r>
            </a:p>
          </p:txBody>
        </p:sp>
        <p:sp>
          <p:nvSpPr>
            <p:cNvPr id="24" name="Rounded Rectangle 23">
              <a:extLst>
                <a:ext uri="{FF2B5EF4-FFF2-40B4-BE49-F238E27FC236}">
                  <a16:creationId xmlns:a16="http://schemas.microsoft.com/office/drawing/2014/main" id="{F8FD756C-8C28-0245-BA69-CAA7914C3D08}"/>
                </a:ext>
              </a:extLst>
            </p:cNvPr>
            <p:cNvSpPr/>
            <p:nvPr/>
          </p:nvSpPr>
          <p:spPr>
            <a:xfrm>
              <a:off x="5113725" y="5428710"/>
              <a:ext cx="637832" cy="513013"/>
            </a:xfrm>
            <a:prstGeom prst="roundRect">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PB1</a:t>
              </a:r>
            </a:p>
          </p:txBody>
        </p:sp>
        <p:sp>
          <p:nvSpPr>
            <p:cNvPr id="4" name="Rounded Rectangle 3">
              <a:extLst>
                <a:ext uri="{FF2B5EF4-FFF2-40B4-BE49-F238E27FC236}">
                  <a16:creationId xmlns:a16="http://schemas.microsoft.com/office/drawing/2014/main" id="{533BF7E9-09A1-A9A6-FB25-DA87CEF872A4}"/>
                </a:ext>
              </a:extLst>
            </p:cNvPr>
            <p:cNvSpPr/>
            <p:nvPr/>
          </p:nvSpPr>
          <p:spPr>
            <a:xfrm>
              <a:off x="2999203" y="5424204"/>
              <a:ext cx="628650" cy="485775"/>
            </a:xfrm>
            <a:prstGeom prst="roundRect">
              <a:avLst/>
            </a:prstGeom>
            <a:solidFill>
              <a:schemeClr val="bg1">
                <a:lumMod val="8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a:t>
              </a:r>
            </a:p>
          </p:txBody>
        </p:sp>
      </p:grpSp>
      <p:cxnSp>
        <p:nvCxnSpPr>
          <p:cNvPr id="3" name="Straight Connector 2">
            <a:extLst>
              <a:ext uri="{FF2B5EF4-FFF2-40B4-BE49-F238E27FC236}">
                <a16:creationId xmlns:a16="http://schemas.microsoft.com/office/drawing/2014/main" id="{DF3E6329-AB17-644E-817A-344493584C0F}"/>
              </a:ext>
            </a:extLst>
          </p:cNvPr>
          <p:cNvCxnSpPr/>
          <p:nvPr/>
        </p:nvCxnSpPr>
        <p:spPr>
          <a:xfrm>
            <a:off x="4316841" y="1935694"/>
            <a:ext cx="2886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F7EC3EC-8E7D-504F-A8AD-F44AB7C7B9A2}"/>
              </a:ext>
            </a:extLst>
          </p:cNvPr>
          <p:cNvSpPr txBox="1"/>
          <p:nvPr/>
        </p:nvSpPr>
        <p:spPr>
          <a:xfrm>
            <a:off x="4228820" y="1558711"/>
            <a:ext cx="312136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The nitrate response domain</a:t>
            </a:r>
          </a:p>
        </p:txBody>
      </p:sp>
      <p:sp>
        <p:nvSpPr>
          <p:cNvPr id="25" name="Rectangle 26">
            <a:extLst>
              <a:ext uri="{FF2B5EF4-FFF2-40B4-BE49-F238E27FC236}">
                <a16:creationId xmlns:a16="http://schemas.microsoft.com/office/drawing/2014/main" id="{66341F6A-9F9A-3248-B96E-BDF9F32B5385}"/>
              </a:ext>
            </a:extLst>
          </p:cNvPr>
          <p:cNvSpPr>
            <a:spLocks noChangeArrowheads="1"/>
          </p:cNvSpPr>
          <p:nvPr/>
        </p:nvSpPr>
        <p:spPr bwMode="auto">
          <a:xfrm>
            <a:off x="4937416" y="4894177"/>
            <a:ext cx="2186942" cy="347333"/>
          </a:xfrm>
          <a:prstGeom prst="rect">
            <a:avLst/>
          </a:prstGeom>
          <a:solidFill>
            <a:schemeClr val="accent5">
              <a:lumMod val="40000"/>
              <a:lumOff val="60000"/>
            </a:schemeClr>
          </a:solidFill>
          <a:ln w="9525">
            <a:noFill/>
            <a:miter lim="800000"/>
            <a:headEnd/>
            <a:tailEnd/>
          </a:ln>
          <a:effectLst>
            <a:innerShdw blurRad="114300">
              <a:prstClr val="black"/>
            </a:innerShdw>
          </a:effectLst>
        </p:spPr>
        <p:txBody>
          <a:bodyPr wrap="none" anchor="ctr"/>
          <a:lstStyle/>
          <a:p>
            <a:pPr algn="ctr"/>
            <a:endParaRPr kumimoji="1" lang="en-US" sz="1800">
              <a:latin typeface="Arial" panose="020B0604020202020204" pitchFamily="34" charset="0"/>
              <a:ea typeface="新細明體" pitchFamily="18" charset="-120"/>
              <a:cs typeface="Arial" panose="020B0604020202020204" pitchFamily="34" charset="0"/>
            </a:endParaRPr>
          </a:p>
        </p:txBody>
      </p:sp>
      <p:sp>
        <p:nvSpPr>
          <p:cNvPr id="26" name="Text Box 27">
            <a:extLst>
              <a:ext uri="{FF2B5EF4-FFF2-40B4-BE49-F238E27FC236}">
                <a16:creationId xmlns:a16="http://schemas.microsoft.com/office/drawing/2014/main" id="{6FB51521-70CC-B740-8B07-BDEEC16AEECF}"/>
              </a:ext>
            </a:extLst>
          </p:cNvPr>
          <p:cNvSpPr txBox="1">
            <a:spLocks noChangeArrowheads="1"/>
          </p:cNvSpPr>
          <p:nvPr/>
        </p:nvSpPr>
        <p:spPr bwMode="auto">
          <a:xfrm>
            <a:off x="5639800" y="4886667"/>
            <a:ext cx="684803" cy="369332"/>
          </a:xfrm>
          <a:prstGeom prst="rect">
            <a:avLst/>
          </a:prstGeom>
          <a:noFill/>
          <a:ln w="9525">
            <a:noFill/>
            <a:miter lim="800000"/>
            <a:headEnd/>
            <a:tailEnd/>
          </a:ln>
          <a:effectLst/>
        </p:spPr>
        <p:txBody>
          <a:bodyPr wrap="none">
            <a:spAutoFit/>
          </a:bodyPr>
          <a:lstStyle/>
          <a:p>
            <a:r>
              <a:rPr kumimoji="1" lang="en-US" sz="1800" b="1" dirty="0">
                <a:latin typeface="Arial" panose="020B0604020202020204" pitchFamily="34" charset="0"/>
                <a:ea typeface="新細明體" pitchFamily="18" charset="-120"/>
                <a:cs typeface="Arial" panose="020B0604020202020204" pitchFamily="34" charset="0"/>
              </a:rPr>
              <a:t>GUS</a:t>
            </a:r>
          </a:p>
        </p:txBody>
      </p:sp>
      <p:sp>
        <p:nvSpPr>
          <p:cNvPr id="27" name="Line 30">
            <a:extLst>
              <a:ext uri="{FF2B5EF4-FFF2-40B4-BE49-F238E27FC236}">
                <a16:creationId xmlns:a16="http://schemas.microsoft.com/office/drawing/2014/main" id="{651F0270-D0D4-D345-9885-09F574BE3C53}"/>
              </a:ext>
            </a:extLst>
          </p:cNvPr>
          <p:cNvSpPr>
            <a:spLocks noChangeShapeType="1"/>
          </p:cNvSpPr>
          <p:nvPr/>
        </p:nvSpPr>
        <p:spPr bwMode="auto">
          <a:xfrm flipV="1">
            <a:off x="4928577" y="4448588"/>
            <a:ext cx="0" cy="457200"/>
          </a:xfrm>
          <a:prstGeom prst="line">
            <a:avLst/>
          </a:prstGeom>
          <a:noFill/>
          <a:ln w="38100">
            <a:solidFill>
              <a:schemeClr val="tx1"/>
            </a:solidFill>
            <a:round/>
            <a:headEnd/>
            <a:tailEnd/>
          </a:ln>
          <a:effectLst/>
        </p:spPr>
        <p:txBody>
          <a:bodyPr/>
          <a:lstStyle/>
          <a:p>
            <a:endParaRPr lang="en-US">
              <a:latin typeface="Arial" panose="020B0604020202020204" pitchFamily="34" charset="0"/>
              <a:cs typeface="Arial" panose="020B0604020202020204" pitchFamily="34" charset="0"/>
            </a:endParaRPr>
          </a:p>
        </p:txBody>
      </p:sp>
      <p:sp>
        <p:nvSpPr>
          <p:cNvPr id="28" name="Line 31">
            <a:extLst>
              <a:ext uri="{FF2B5EF4-FFF2-40B4-BE49-F238E27FC236}">
                <a16:creationId xmlns:a16="http://schemas.microsoft.com/office/drawing/2014/main" id="{9D4E6D0B-0963-0C49-B478-D67E95F212EC}"/>
              </a:ext>
            </a:extLst>
          </p:cNvPr>
          <p:cNvSpPr>
            <a:spLocks noChangeShapeType="1"/>
          </p:cNvSpPr>
          <p:nvPr/>
        </p:nvSpPr>
        <p:spPr bwMode="auto">
          <a:xfrm flipV="1">
            <a:off x="4923552" y="4446316"/>
            <a:ext cx="1462619" cy="95"/>
          </a:xfrm>
          <a:prstGeom prst="line">
            <a:avLst/>
          </a:prstGeom>
          <a:noFill/>
          <a:ln w="38100">
            <a:solidFill>
              <a:schemeClr val="tx1"/>
            </a:solidFill>
            <a:round/>
            <a:headEnd/>
            <a:tailEnd type="triangle" w="med" len="med"/>
          </a:ln>
          <a:effectLst/>
        </p:spPr>
        <p:txBody>
          <a:bodyPr/>
          <a:lstStyle/>
          <a:p>
            <a:endParaRPr lang="en-US">
              <a:latin typeface="Arial" panose="020B0604020202020204" pitchFamily="34" charset="0"/>
              <a:cs typeface="Arial" panose="020B0604020202020204" pitchFamily="34" charset="0"/>
            </a:endParaRPr>
          </a:p>
        </p:txBody>
      </p:sp>
      <p:sp>
        <p:nvSpPr>
          <p:cNvPr id="29" name="Rectangle 34">
            <a:extLst>
              <a:ext uri="{FF2B5EF4-FFF2-40B4-BE49-F238E27FC236}">
                <a16:creationId xmlns:a16="http://schemas.microsoft.com/office/drawing/2014/main" id="{9C19EDAB-B3C6-4342-A940-E5A3D8F55A40}"/>
              </a:ext>
            </a:extLst>
          </p:cNvPr>
          <p:cNvSpPr>
            <a:spLocks noChangeArrowheads="1"/>
          </p:cNvSpPr>
          <p:nvPr/>
        </p:nvSpPr>
        <p:spPr bwMode="auto">
          <a:xfrm>
            <a:off x="2750473" y="4894177"/>
            <a:ext cx="2186943" cy="349605"/>
          </a:xfrm>
          <a:prstGeom prst="rect">
            <a:avLst/>
          </a:prstGeom>
          <a:solidFill>
            <a:srgbClr val="FFC000"/>
          </a:solidFill>
          <a:ln w="9525">
            <a:noFill/>
            <a:miter lim="800000"/>
            <a:headEnd/>
            <a:tailEnd/>
          </a:ln>
          <a:effectLst>
            <a:innerShdw blurRad="114300">
              <a:prstClr val="black"/>
            </a:innerShdw>
          </a:effectLst>
        </p:spPr>
        <p:txBody>
          <a:bodyPr wrap="none" anchor="ctr"/>
          <a:lstStyle/>
          <a:p>
            <a:pPr algn="ctr"/>
            <a:endParaRPr lang="en-US" b="1" i="1" dirty="0">
              <a:latin typeface="Arial" panose="020B0604020202020204" pitchFamily="34" charset="0"/>
              <a:cs typeface="Arial" panose="020B0604020202020204" pitchFamily="34" charset="0"/>
            </a:endParaRPr>
          </a:p>
        </p:txBody>
      </p:sp>
      <p:sp>
        <p:nvSpPr>
          <p:cNvPr id="30" name="Line 25">
            <a:extLst>
              <a:ext uri="{FF2B5EF4-FFF2-40B4-BE49-F238E27FC236}">
                <a16:creationId xmlns:a16="http://schemas.microsoft.com/office/drawing/2014/main" id="{242E5632-B8F4-5649-8EDE-728970A9D21D}"/>
              </a:ext>
            </a:extLst>
          </p:cNvPr>
          <p:cNvSpPr>
            <a:spLocks noChangeShapeType="1"/>
          </p:cNvSpPr>
          <p:nvPr/>
        </p:nvSpPr>
        <p:spPr bwMode="auto">
          <a:xfrm flipV="1">
            <a:off x="2500819" y="5068449"/>
            <a:ext cx="249654" cy="6920"/>
          </a:xfrm>
          <a:prstGeom prst="line">
            <a:avLst/>
          </a:prstGeom>
          <a:noFill/>
          <a:ln w="38100">
            <a:solidFill>
              <a:schemeClr val="tx1"/>
            </a:solidFill>
            <a:round/>
            <a:headEnd/>
            <a:tailEnd/>
          </a:ln>
          <a:effectLst/>
        </p:spPr>
        <p:txBody>
          <a:bodyPr/>
          <a:lstStyle/>
          <a:p>
            <a:endParaRPr lang="en-US">
              <a:latin typeface="Arial" panose="020B0604020202020204" pitchFamily="34" charset="0"/>
              <a:cs typeface="Arial" panose="020B0604020202020204" pitchFamily="34" charset="0"/>
            </a:endParaRPr>
          </a:p>
        </p:txBody>
      </p:sp>
      <p:sp>
        <p:nvSpPr>
          <p:cNvPr id="31" name="Line 25">
            <a:extLst>
              <a:ext uri="{FF2B5EF4-FFF2-40B4-BE49-F238E27FC236}">
                <a16:creationId xmlns:a16="http://schemas.microsoft.com/office/drawing/2014/main" id="{A59A75E5-E6C0-4D41-9E7A-E33243FA7A8B}"/>
              </a:ext>
            </a:extLst>
          </p:cNvPr>
          <p:cNvSpPr>
            <a:spLocks noChangeShapeType="1"/>
          </p:cNvSpPr>
          <p:nvPr/>
        </p:nvSpPr>
        <p:spPr bwMode="auto">
          <a:xfrm>
            <a:off x="7124358" y="5087145"/>
            <a:ext cx="198661" cy="2271"/>
          </a:xfrm>
          <a:prstGeom prst="line">
            <a:avLst/>
          </a:prstGeom>
          <a:noFill/>
          <a:ln w="38100">
            <a:solidFill>
              <a:schemeClr val="tx1"/>
            </a:solidFill>
            <a:round/>
            <a:headEnd/>
            <a:tailEnd/>
          </a:ln>
          <a:effectLst/>
        </p:spPr>
        <p:txBody>
          <a:bodyPr/>
          <a:lstStyle/>
          <a:p>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90E30B82-6FB7-6644-8ABC-AA253F6A98DB}"/>
              </a:ext>
            </a:extLst>
          </p:cNvPr>
          <p:cNvSpPr/>
          <p:nvPr/>
        </p:nvSpPr>
        <p:spPr>
          <a:xfrm>
            <a:off x="3939544" y="4920700"/>
            <a:ext cx="82654" cy="295497"/>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33BA661-E8D9-4C4C-9272-91F86A019680}"/>
              </a:ext>
            </a:extLst>
          </p:cNvPr>
          <p:cNvSpPr txBox="1"/>
          <p:nvPr/>
        </p:nvSpPr>
        <p:spPr>
          <a:xfrm>
            <a:off x="3607796" y="5475214"/>
            <a:ext cx="105670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8X </a:t>
            </a:r>
            <a:r>
              <a:rPr lang="en-US" dirty="0" err="1">
                <a:latin typeface="Arial" panose="020B0604020202020204" pitchFamily="34" charset="0"/>
                <a:cs typeface="Arial" panose="020B0604020202020204" pitchFamily="34" charset="0"/>
              </a:rPr>
              <a:t>LexA</a:t>
            </a:r>
            <a:endParaRPr lang="en-US"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549D28B9-3BAF-0140-8981-38DC2DB85D10}"/>
              </a:ext>
            </a:extLst>
          </p:cNvPr>
          <p:cNvSpPr txBox="1"/>
          <p:nvPr/>
        </p:nvSpPr>
        <p:spPr>
          <a:xfrm>
            <a:off x="3298602" y="3978035"/>
            <a:ext cx="721672" cy="400110"/>
          </a:xfrm>
          <a:prstGeom prst="rect">
            <a:avLst/>
          </a:prstGeom>
          <a:noFill/>
        </p:spPr>
        <p:txBody>
          <a:bodyPr wrap="none" rtlCol="0">
            <a:spAutoFit/>
          </a:bodyPr>
          <a:lstStyle/>
          <a:p>
            <a:r>
              <a:rPr lang="en-US" sz="2000" dirty="0">
                <a:solidFill>
                  <a:srgbClr val="FF0000"/>
                </a:solidFill>
                <a:latin typeface="Arial" panose="020B0604020202020204" pitchFamily="34" charset="0"/>
                <a:cs typeface="Arial" panose="020B0604020202020204" pitchFamily="34" charset="0"/>
              </a:rPr>
              <a:t>NO</a:t>
            </a:r>
            <a:r>
              <a:rPr lang="en-US" sz="2000" baseline="-25000" dirty="0">
                <a:solidFill>
                  <a:srgbClr val="FF0000"/>
                </a:solidFill>
                <a:latin typeface="Arial" panose="020B0604020202020204" pitchFamily="34" charset="0"/>
                <a:cs typeface="Arial" panose="020B0604020202020204" pitchFamily="34" charset="0"/>
              </a:rPr>
              <a:t>3</a:t>
            </a:r>
            <a:r>
              <a:rPr lang="en-US" sz="2000" baseline="30000" dirty="0">
                <a:solidFill>
                  <a:srgbClr val="FF0000"/>
                </a:solidFill>
                <a:latin typeface="Arial" panose="020B0604020202020204" pitchFamily="34" charset="0"/>
                <a:cs typeface="Arial" panose="020B0604020202020204" pitchFamily="34" charset="0"/>
              </a:rPr>
              <a:t>-</a:t>
            </a:r>
          </a:p>
        </p:txBody>
      </p:sp>
      <p:sp>
        <p:nvSpPr>
          <p:cNvPr id="39" name="Oval 38">
            <a:extLst>
              <a:ext uri="{FF2B5EF4-FFF2-40B4-BE49-F238E27FC236}">
                <a16:creationId xmlns:a16="http://schemas.microsoft.com/office/drawing/2014/main" id="{433DB3C0-3E8E-1447-9CE0-C4DD04E88867}"/>
              </a:ext>
            </a:extLst>
          </p:cNvPr>
          <p:cNvSpPr/>
          <p:nvPr/>
        </p:nvSpPr>
        <p:spPr>
          <a:xfrm>
            <a:off x="3357792" y="3977803"/>
            <a:ext cx="603292" cy="4616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Hexagon 36">
            <a:extLst>
              <a:ext uri="{FF2B5EF4-FFF2-40B4-BE49-F238E27FC236}">
                <a16:creationId xmlns:a16="http://schemas.microsoft.com/office/drawing/2014/main" id="{72039218-B4AD-0D40-97CB-351F0B98F470}"/>
              </a:ext>
            </a:extLst>
          </p:cNvPr>
          <p:cNvSpPr/>
          <p:nvPr/>
        </p:nvSpPr>
        <p:spPr>
          <a:xfrm>
            <a:off x="3458563" y="4567045"/>
            <a:ext cx="762275" cy="338743"/>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NLP6</a:t>
            </a:r>
          </a:p>
        </p:txBody>
      </p:sp>
      <p:sp>
        <p:nvSpPr>
          <p:cNvPr id="44" name="Rectangle 43">
            <a:extLst>
              <a:ext uri="{FF2B5EF4-FFF2-40B4-BE49-F238E27FC236}">
                <a16:creationId xmlns:a16="http://schemas.microsoft.com/office/drawing/2014/main" id="{BA8B8BB8-62E9-D046-AAA4-6F3FBEDA454F}"/>
              </a:ext>
            </a:extLst>
          </p:cNvPr>
          <p:cNvSpPr/>
          <p:nvPr/>
        </p:nvSpPr>
        <p:spPr>
          <a:xfrm>
            <a:off x="4079597" y="4920700"/>
            <a:ext cx="82654" cy="295497"/>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D8111617-11B4-5D48-8907-9DEB173D62F6}"/>
              </a:ext>
            </a:extLst>
          </p:cNvPr>
          <p:cNvSpPr/>
          <p:nvPr/>
        </p:nvSpPr>
        <p:spPr>
          <a:xfrm>
            <a:off x="4219650" y="4920700"/>
            <a:ext cx="82654" cy="295497"/>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C8DC2FEE-68A5-E247-BE1F-99F5D0734C73}"/>
              </a:ext>
            </a:extLst>
          </p:cNvPr>
          <p:cNvSpPr/>
          <p:nvPr/>
        </p:nvSpPr>
        <p:spPr>
          <a:xfrm>
            <a:off x="4359703" y="4920700"/>
            <a:ext cx="82654" cy="295497"/>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4F0B834D-29F6-E448-A302-51081099EE53}"/>
              </a:ext>
            </a:extLst>
          </p:cNvPr>
          <p:cNvSpPr/>
          <p:nvPr/>
        </p:nvSpPr>
        <p:spPr>
          <a:xfrm>
            <a:off x="4499757" y="4920700"/>
            <a:ext cx="82654" cy="295497"/>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7DE80BA8-1F56-494A-9183-DB5B54DDF0E7}"/>
              </a:ext>
            </a:extLst>
          </p:cNvPr>
          <p:cNvSpPr/>
          <p:nvPr/>
        </p:nvSpPr>
        <p:spPr>
          <a:xfrm>
            <a:off x="3799491" y="4920700"/>
            <a:ext cx="82654" cy="295497"/>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A6EEC539-37D3-B54A-BE9A-9E54BC5829DE}"/>
              </a:ext>
            </a:extLst>
          </p:cNvPr>
          <p:cNvSpPr/>
          <p:nvPr/>
        </p:nvSpPr>
        <p:spPr>
          <a:xfrm>
            <a:off x="3659438" y="4920700"/>
            <a:ext cx="82654" cy="295497"/>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2EC41F1B-0968-BB4E-922B-DBB9D30728BA}"/>
              </a:ext>
            </a:extLst>
          </p:cNvPr>
          <p:cNvSpPr/>
          <p:nvPr/>
        </p:nvSpPr>
        <p:spPr>
          <a:xfrm>
            <a:off x="3519385" y="4920700"/>
            <a:ext cx="82654" cy="295497"/>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51" name="Rounded Rectangle 50">
            <a:extLst>
              <a:ext uri="{FF2B5EF4-FFF2-40B4-BE49-F238E27FC236}">
                <a16:creationId xmlns:a16="http://schemas.microsoft.com/office/drawing/2014/main" id="{F0014B10-2994-FF40-B665-4CB44D793867}"/>
              </a:ext>
            </a:extLst>
          </p:cNvPr>
          <p:cNvSpPr/>
          <p:nvPr/>
        </p:nvSpPr>
        <p:spPr>
          <a:xfrm>
            <a:off x="7244750" y="3058196"/>
            <a:ext cx="753503" cy="523181"/>
          </a:xfrm>
          <a:prstGeom prst="roundRect">
            <a:avLst/>
          </a:prstGeom>
          <a:solidFill>
            <a:srgbClr val="F896C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LexA</a:t>
            </a:r>
            <a:endParaRPr lang="en-US"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2" name="Lightning Bolt 51">
            <a:extLst>
              <a:ext uri="{FF2B5EF4-FFF2-40B4-BE49-F238E27FC236}">
                <a16:creationId xmlns:a16="http://schemas.microsoft.com/office/drawing/2014/main" id="{8D85E015-97BC-E549-9C63-8ECC99156471}"/>
              </a:ext>
            </a:extLst>
          </p:cNvPr>
          <p:cNvSpPr/>
          <p:nvPr/>
        </p:nvSpPr>
        <p:spPr>
          <a:xfrm rot="735771">
            <a:off x="7025267" y="1991907"/>
            <a:ext cx="283763" cy="816095"/>
          </a:xfrm>
          <a:prstGeom prst="lightningBol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 name="Rounded Rectangle 52">
            <a:extLst>
              <a:ext uri="{FF2B5EF4-FFF2-40B4-BE49-F238E27FC236}">
                <a16:creationId xmlns:a16="http://schemas.microsoft.com/office/drawing/2014/main" id="{A3249D24-E124-F748-BC1A-D1823115E82C}"/>
              </a:ext>
            </a:extLst>
          </p:cNvPr>
          <p:cNvSpPr/>
          <p:nvPr/>
        </p:nvSpPr>
        <p:spPr>
          <a:xfrm>
            <a:off x="4379000" y="3163027"/>
            <a:ext cx="2865750" cy="296519"/>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4" name="Rounded Rectangle 53">
            <a:extLst>
              <a:ext uri="{FF2B5EF4-FFF2-40B4-BE49-F238E27FC236}">
                <a16:creationId xmlns:a16="http://schemas.microsoft.com/office/drawing/2014/main" id="{4702F2DA-8150-4B46-96DF-69B7277B13A3}"/>
              </a:ext>
            </a:extLst>
          </p:cNvPr>
          <p:cNvSpPr/>
          <p:nvPr/>
        </p:nvSpPr>
        <p:spPr>
          <a:xfrm>
            <a:off x="5183225" y="2976129"/>
            <a:ext cx="628650" cy="503440"/>
          </a:xfrm>
          <a:prstGeom prst="roundRect">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GAF</a:t>
            </a:r>
          </a:p>
        </p:txBody>
      </p:sp>
      <p:sp>
        <p:nvSpPr>
          <p:cNvPr id="55" name="TextBox 54">
            <a:extLst>
              <a:ext uri="{FF2B5EF4-FFF2-40B4-BE49-F238E27FC236}">
                <a16:creationId xmlns:a16="http://schemas.microsoft.com/office/drawing/2014/main" id="{5B9B07A9-3FB0-6446-8BF7-6FD8DA5A66D8}"/>
              </a:ext>
            </a:extLst>
          </p:cNvPr>
          <p:cNvSpPr txBox="1"/>
          <p:nvPr/>
        </p:nvSpPr>
        <p:spPr>
          <a:xfrm>
            <a:off x="2446659" y="3413114"/>
            <a:ext cx="2153154"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N-NLP6-LexA</a:t>
            </a:r>
          </a:p>
        </p:txBody>
      </p:sp>
      <p:sp>
        <p:nvSpPr>
          <p:cNvPr id="56" name="Rounded Rectangle 55">
            <a:extLst>
              <a:ext uri="{FF2B5EF4-FFF2-40B4-BE49-F238E27FC236}">
                <a16:creationId xmlns:a16="http://schemas.microsoft.com/office/drawing/2014/main" id="{13A8F526-9DBE-0E49-A2AD-5E05080CC619}"/>
              </a:ext>
            </a:extLst>
          </p:cNvPr>
          <p:cNvSpPr/>
          <p:nvPr/>
        </p:nvSpPr>
        <p:spPr>
          <a:xfrm>
            <a:off x="4123090" y="4564792"/>
            <a:ext cx="672789" cy="349605"/>
          </a:xfrm>
          <a:prstGeom prst="roundRect">
            <a:avLst/>
          </a:prstGeom>
          <a:solidFill>
            <a:srgbClr val="F896C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LexA</a:t>
            </a:r>
            <a:endParaRPr lang="en-US"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2010E37-2B08-6246-A92C-E80D9F3C93E6}"/>
              </a:ext>
            </a:extLst>
          </p:cNvPr>
          <p:cNvSpPr txBox="1"/>
          <p:nvPr/>
        </p:nvSpPr>
        <p:spPr>
          <a:xfrm>
            <a:off x="7998253" y="3141015"/>
            <a:ext cx="209531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Artificial DNA binding</a:t>
            </a:r>
          </a:p>
        </p:txBody>
      </p:sp>
      <p:sp>
        <p:nvSpPr>
          <p:cNvPr id="41" name="TextBox 40">
            <a:extLst>
              <a:ext uri="{FF2B5EF4-FFF2-40B4-BE49-F238E27FC236}">
                <a16:creationId xmlns:a16="http://schemas.microsoft.com/office/drawing/2014/main" id="{46B11205-A87F-8347-943C-1447FE913282}"/>
              </a:ext>
            </a:extLst>
          </p:cNvPr>
          <p:cNvSpPr txBox="1"/>
          <p:nvPr/>
        </p:nvSpPr>
        <p:spPr>
          <a:xfrm>
            <a:off x="1101844" y="662377"/>
            <a:ext cx="10001497"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N-terminus of NLP6 Is Important for Nitrate Response</a:t>
            </a:r>
          </a:p>
        </p:txBody>
      </p:sp>
      <p:sp>
        <p:nvSpPr>
          <p:cNvPr id="10" name="TextBox 9">
            <a:extLst>
              <a:ext uri="{FF2B5EF4-FFF2-40B4-BE49-F238E27FC236}">
                <a16:creationId xmlns:a16="http://schemas.microsoft.com/office/drawing/2014/main" id="{8A8FDEAB-0758-BBB0-C434-D47FF64275B5}"/>
              </a:ext>
            </a:extLst>
          </p:cNvPr>
          <p:cNvSpPr txBox="1"/>
          <p:nvPr/>
        </p:nvSpPr>
        <p:spPr>
          <a:xfrm>
            <a:off x="6695158" y="3128242"/>
            <a:ext cx="63350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NLS</a:t>
            </a:r>
          </a:p>
        </p:txBody>
      </p:sp>
      <p:sp>
        <p:nvSpPr>
          <p:cNvPr id="11" name="Rounded Rectangle 10">
            <a:extLst>
              <a:ext uri="{FF2B5EF4-FFF2-40B4-BE49-F238E27FC236}">
                <a16:creationId xmlns:a16="http://schemas.microsoft.com/office/drawing/2014/main" id="{075606A5-5A27-B14E-9A89-D3D2E231E242}"/>
              </a:ext>
            </a:extLst>
          </p:cNvPr>
          <p:cNvSpPr/>
          <p:nvPr/>
        </p:nvSpPr>
        <p:spPr>
          <a:xfrm>
            <a:off x="5852813" y="3009219"/>
            <a:ext cx="628650" cy="503440"/>
          </a:xfrm>
          <a:prstGeom prst="roundRect">
            <a:avLst/>
          </a:prstGeom>
          <a:solidFill>
            <a:schemeClr val="bg1">
              <a:lumMod val="8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75269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8E8DB0-5E33-707A-0AB4-9BFFF89A483A}"/>
              </a:ext>
            </a:extLst>
          </p:cNvPr>
          <p:cNvPicPr>
            <a:picLocks noChangeAspect="1"/>
          </p:cNvPicPr>
          <p:nvPr/>
        </p:nvPicPr>
        <p:blipFill>
          <a:blip r:embed="rId2"/>
          <a:stretch>
            <a:fillRect/>
          </a:stretch>
        </p:blipFill>
        <p:spPr>
          <a:xfrm>
            <a:off x="282285" y="1136139"/>
            <a:ext cx="5853661" cy="4045461"/>
          </a:xfrm>
          <a:prstGeom prst="rect">
            <a:avLst/>
          </a:prstGeom>
        </p:spPr>
      </p:pic>
      <p:pic>
        <p:nvPicPr>
          <p:cNvPr id="9" name="Picture 8">
            <a:extLst>
              <a:ext uri="{FF2B5EF4-FFF2-40B4-BE49-F238E27FC236}">
                <a16:creationId xmlns:a16="http://schemas.microsoft.com/office/drawing/2014/main" id="{5E82F576-1E78-4013-E518-409AFF8024CA}"/>
              </a:ext>
            </a:extLst>
          </p:cNvPr>
          <p:cNvPicPr>
            <a:picLocks noChangeAspect="1"/>
          </p:cNvPicPr>
          <p:nvPr/>
        </p:nvPicPr>
        <p:blipFill>
          <a:blip r:embed="rId3"/>
          <a:stretch>
            <a:fillRect/>
          </a:stretch>
        </p:blipFill>
        <p:spPr>
          <a:xfrm>
            <a:off x="6343664" y="1444763"/>
            <a:ext cx="5566252" cy="4205613"/>
          </a:xfrm>
          <a:prstGeom prst="rect">
            <a:avLst/>
          </a:prstGeom>
        </p:spPr>
      </p:pic>
      <p:sp>
        <p:nvSpPr>
          <p:cNvPr id="3" name="TextBox 2">
            <a:extLst>
              <a:ext uri="{FF2B5EF4-FFF2-40B4-BE49-F238E27FC236}">
                <a16:creationId xmlns:a16="http://schemas.microsoft.com/office/drawing/2014/main" id="{1635ED90-2353-A4EF-91A1-52B83F714435}"/>
              </a:ext>
            </a:extLst>
          </p:cNvPr>
          <p:cNvSpPr txBox="1"/>
          <p:nvPr/>
        </p:nvSpPr>
        <p:spPr>
          <a:xfrm>
            <a:off x="1095251" y="345031"/>
            <a:ext cx="10001497"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Nitrate Derepresses NLP7 </a:t>
            </a:r>
          </a:p>
        </p:txBody>
      </p:sp>
      <p:sp>
        <p:nvSpPr>
          <p:cNvPr id="4" name="Oval 3">
            <a:extLst>
              <a:ext uri="{FF2B5EF4-FFF2-40B4-BE49-F238E27FC236}">
                <a16:creationId xmlns:a16="http://schemas.microsoft.com/office/drawing/2014/main" id="{86FBE871-7E6E-4F6D-4759-8E9A3899DE19}"/>
              </a:ext>
            </a:extLst>
          </p:cNvPr>
          <p:cNvSpPr/>
          <p:nvPr/>
        </p:nvSpPr>
        <p:spPr>
          <a:xfrm>
            <a:off x="282084" y="1129367"/>
            <a:ext cx="303502" cy="3697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0A8914F8-CD99-FD8B-17BB-E3B7F739C33B}"/>
              </a:ext>
            </a:extLst>
          </p:cNvPr>
          <p:cNvSpPr/>
          <p:nvPr/>
        </p:nvSpPr>
        <p:spPr>
          <a:xfrm>
            <a:off x="6284670" y="1432206"/>
            <a:ext cx="303502" cy="3697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80">
            <a:extLst>
              <a:ext uri="{FF2B5EF4-FFF2-40B4-BE49-F238E27FC236}">
                <a16:creationId xmlns:a16="http://schemas.microsoft.com/office/drawing/2014/main" id="{1C6478BB-BE43-CCF1-7177-924E2345BAB7}"/>
              </a:ext>
            </a:extLst>
          </p:cNvPr>
          <p:cNvGrpSpPr/>
          <p:nvPr/>
        </p:nvGrpSpPr>
        <p:grpSpPr>
          <a:xfrm>
            <a:off x="2200276" y="5449489"/>
            <a:ext cx="3287859" cy="737000"/>
            <a:chOff x="1935104" y="5429250"/>
            <a:chExt cx="3941821" cy="523875"/>
          </a:xfrm>
        </p:grpSpPr>
        <p:sp>
          <p:nvSpPr>
            <p:cNvPr id="8" name="Rounded Rectangle 7">
              <a:extLst>
                <a:ext uri="{FF2B5EF4-FFF2-40B4-BE49-F238E27FC236}">
                  <a16:creationId xmlns:a16="http://schemas.microsoft.com/office/drawing/2014/main" id="{3B8AE910-7BA8-D160-8FBE-E20F15C189ED}"/>
                </a:ext>
              </a:extLst>
            </p:cNvPr>
            <p:cNvSpPr/>
            <p:nvPr/>
          </p:nvSpPr>
          <p:spPr>
            <a:xfrm>
              <a:off x="1935104" y="5543550"/>
              <a:ext cx="3941821" cy="27622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7A435417-9840-AA18-75A3-3ED81A159B97}"/>
                </a:ext>
              </a:extLst>
            </p:cNvPr>
            <p:cNvSpPr/>
            <p:nvPr/>
          </p:nvSpPr>
          <p:spPr>
            <a:xfrm>
              <a:off x="2609851" y="5455947"/>
              <a:ext cx="628650" cy="485775"/>
            </a:xfrm>
            <a:prstGeom prst="roundRect">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Arial" panose="020B0604020202020204" pitchFamily="34" charset="0"/>
                  <a:cs typeface="Arial" panose="020B0604020202020204" pitchFamily="34" charset="0"/>
                </a:rPr>
                <a:t>GAF</a:t>
              </a:r>
            </a:p>
          </p:txBody>
        </p:sp>
        <p:sp>
          <p:nvSpPr>
            <p:cNvPr id="11" name="Rounded Rectangle 10">
              <a:extLst>
                <a:ext uri="{FF2B5EF4-FFF2-40B4-BE49-F238E27FC236}">
                  <a16:creationId xmlns:a16="http://schemas.microsoft.com/office/drawing/2014/main" id="{3C16DF5A-6ED6-46D5-D37D-C4F1B4B77AAE}"/>
                </a:ext>
              </a:extLst>
            </p:cNvPr>
            <p:cNvSpPr/>
            <p:nvPr/>
          </p:nvSpPr>
          <p:spPr>
            <a:xfrm>
              <a:off x="4410075" y="5438776"/>
              <a:ext cx="617532" cy="504824"/>
            </a:xfrm>
            <a:prstGeom prst="roundRect">
              <a:avLst/>
            </a:prstGeom>
            <a:solidFill>
              <a:srgbClr val="FF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RWP</a:t>
              </a:r>
            </a:p>
          </p:txBody>
        </p:sp>
        <p:sp>
          <p:nvSpPr>
            <p:cNvPr id="12" name="Rounded Rectangle 11">
              <a:extLst>
                <a:ext uri="{FF2B5EF4-FFF2-40B4-BE49-F238E27FC236}">
                  <a16:creationId xmlns:a16="http://schemas.microsoft.com/office/drawing/2014/main" id="{CF59EC08-D60B-C92E-E522-ABA7AA00C6D4}"/>
                </a:ext>
              </a:extLst>
            </p:cNvPr>
            <p:cNvSpPr/>
            <p:nvPr/>
          </p:nvSpPr>
          <p:spPr>
            <a:xfrm>
              <a:off x="5162549" y="5429250"/>
              <a:ext cx="548099" cy="523875"/>
            </a:xfrm>
            <a:prstGeom prst="roundRect">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Arial" panose="020B0604020202020204" pitchFamily="34" charset="0"/>
                  <a:cs typeface="Arial" panose="020B0604020202020204" pitchFamily="34" charset="0"/>
                </a:rPr>
                <a:t>PB1</a:t>
              </a:r>
            </a:p>
          </p:txBody>
        </p:sp>
        <p:sp>
          <p:nvSpPr>
            <p:cNvPr id="13" name="Rounded Rectangle 12">
              <a:extLst>
                <a:ext uri="{FF2B5EF4-FFF2-40B4-BE49-F238E27FC236}">
                  <a16:creationId xmlns:a16="http://schemas.microsoft.com/office/drawing/2014/main" id="{3371D9BD-79F7-C767-8D9A-FCCD355A9022}"/>
                </a:ext>
              </a:extLst>
            </p:cNvPr>
            <p:cNvSpPr/>
            <p:nvPr/>
          </p:nvSpPr>
          <p:spPr>
            <a:xfrm>
              <a:off x="3265707" y="5461046"/>
              <a:ext cx="628650" cy="485775"/>
            </a:xfrm>
            <a:prstGeom prst="roundRect">
              <a:avLst/>
            </a:prstGeom>
            <a:solidFill>
              <a:schemeClr val="bg1">
                <a:lumMod val="8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Arial" panose="020B0604020202020204" pitchFamily="34" charset="0"/>
                  <a:cs typeface="Arial" panose="020B0604020202020204" pitchFamily="34" charset="0"/>
                </a:rPr>
                <a:t>?</a:t>
              </a:r>
            </a:p>
          </p:txBody>
        </p:sp>
      </p:grpSp>
      <p:sp>
        <p:nvSpPr>
          <p:cNvPr id="15" name="TextBox 14">
            <a:extLst>
              <a:ext uri="{FF2B5EF4-FFF2-40B4-BE49-F238E27FC236}">
                <a16:creationId xmlns:a16="http://schemas.microsoft.com/office/drawing/2014/main" id="{11CE03BA-2A0E-7342-D0DE-A165874A1853}"/>
              </a:ext>
            </a:extLst>
          </p:cNvPr>
          <p:cNvSpPr txBox="1"/>
          <p:nvPr/>
        </p:nvSpPr>
        <p:spPr>
          <a:xfrm>
            <a:off x="3743326" y="6362854"/>
            <a:ext cx="77457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NLP7</a:t>
            </a:r>
          </a:p>
        </p:txBody>
      </p:sp>
      <p:cxnSp>
        <p:nvCxnSpPr>
          <p:cNvPr id="17" name="Straight Arrow Connector 16">
            <a:extLst>
              <a:ext uri="{FF2B5EF4-FFF2-40B4-BE49-F238E27FC236}">
                <a16:creationId xmlns:a16="http://schemas.microsoft.com/office/drawing/2014/main" id="{D9AE8191-2D73-8C9D-2863-340BAA931A4D}"/>
              </a:ext>
            </a:extLst>
          </p:cNvPr>
          <p:cNvCxnSpPr/>
          <p:nvPr/>
        </p:nvCxnSpPr>
        <p:spPr>
          <a:xfrm>
            <a:off x="4164627" y="5300663"/>
            <a:ext cx="0" cy="1062191"/>
          </a:xfrm>
          <a:prstGeom prst="straightConnector1">
            <a:avLst/>
          </a:prstGeom>
          <a:ln w="38100">
            <a:prstDash val="sysDash"/>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2A3F387-22E3-1C79-25F0-884B9FB18537}"/>
              </a:ext>
            </a:extLst>
          </p:cNvPr>
          <p:cNvSpPr txBox="1"/>
          <p:nvPr/>
        </p:nvSpPr>
        <p:spPr>
          <a:xfrm>
            <a:off x="7299440" y="6143637"/>
            <a:ext cx="425895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Nitrate-free </a:t>
            </a:r>
            <a:r>
              <a:rPr lang="en-US" b="1" i="1" dirty="0">
                <a:latin typeface="Arial" panose="020B0604020202020204" pitchFamily="34" charset="0"/>
                <a:cs typeface="Arial" panose="020B0604020202020204" pitchFamily="34" charset="0"/>
              </a:rPr>
              <a:t>nlp2,4,5,6,7,8,9</a:t>
            </a:r>
            <a:r>
              <a:rPr lang="en-US" b="1" i="1" dirty="0"/>
              <a:t> </a:t>
            </a:r>
            <a:r>
              <a:rPr lang="en-US" dirty="0">
                <a:latin typeface="Arial" panose="020B0604020202020204" pitchFamily="34" charset="0"/>
                <a:cs typeface="Arial" panose="020B0604020202020204" pitchFamily="34" charset="0"/>
              </a:rPr>
              <a:t>protoplasts</a:t>
            </a:r>
          </a:p>
        </p:txBody>
      </p:sp>
    </p:spTree>
    <p:extLst>
      <p:ext uri="{BB962C8B-B14F-4D97-AF65-F5344CB8AC3E}">
        <p14:creationId xmlns:p14="http://schemas.microsoft.com/office/powerpoint/2010/main" val="4043270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Chart 56">
            <a:extLst>
              <a:ext uri="{FF2B5EF4-FFF2-40B4-BE49-F238E27FC236}">
                <a16:creationId xmlns:a16="http://schemas.microsoft.com/office/drawing/2014/main" id="{AB8BE575-1DAB-8940-BAD8-3CFEC66096AD}"/>
              </a:ext>
            </a:extLst>
          </p:cNvPr>
          <p:cNvGraphicFramePr>
            <a:graphicFrameLocks/>
          </p:cNvGraphicFramePr>
          <p:nvPr/>
        </p:nvGraphicFramePr>
        <p:xfrm>
          <a:off x="5633486" y="1950942"/>
          <a:ext cx="5000570" cy="308567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F5059AEE-AC50-EC49-8E6D-7CF6A9EC52D1}"/>
              </a:ext>
            </a:extLst>
          </p:cNvPr>
          <p:cNvSpPr txBox="1"/>
          <p:nvPr/>
        </p:nvSpPr>
        <p:spPr>
          <a:xfrm>
            <a:off x="9422976" y="5017765"/>
            <a:ext cx="184730" cy="369332"/>
          </a:xfrm>
          <a:prstGeom prst="rect">
            <a:avLst/>
          </a:prstGeom>
          <a:solidFill>
            <a:schemeClr val="bg1"/>
          </a:solidFill>
        </p:spPr>
        <p:txBody>
          <a:bodyPr wrap="none" rtlCol="0">
            <a:spAutoFit/>
          </a:bodyPr>
          <a:lstStyle/>
          <a:p>
            <a:pPr algn="ctr"/>
            <a:endParaRPr lang="en-US"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6D8EC77-D5EF-2244-B844-5D408B2BF1FF}"/>
              </a:ext>
            </a:extLst>
          </p:cNvPr>
          <p:cNvSpPr txBox="1"/>
          <p:nvPr/>
        </p:nvSpPr>
        <p:spPr>
          <a:xfrm rot="16200000">
            <a:off x="4356839" y="3038095"/>
            <a:ext cx="190308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Promoter activity</a:t>
            </a:r>
          </a:p>
        </p:txBody>
      </p:sp>
      <p:sp>
        <p:nvSpPr>
          <p:cNvPr id="16" name="TextBox 15">
            <a:extLst>
              <a:ext uri="{FF2B5EF4-FFF2-40B4-BE49-F238E27FC236}">
                <a16:creationId xmlns:a16="http://schemas.microsoft.com/office/drawing/2014/main" id="{ED755988-742C-1E4A-8C07-B4382E39944C}"/>
              </a:ext>
            </a:extLst>
          </p:cNvPr>
          <p:cNvSpPr txBox="1"/>
          <p:nvPr/>
        </p:nvSpPr>
        <p:spPr>
          <a:xfrm>
            <a:off x="7696036" y="5880188"/>
            <a:ext cx="177484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HEK293T cells</a:t>
            </a:r>
          </a:p>
        </p:txBody>
      </p:sp>
      <p:pic>
        <p:nvPicPr>
          <p:cNvPr id="1026" name="Picture 2" descr="Green Fluorescent HEK-293 Cell Line - Innoprot Stable Cell Lines">
            <a:extLst>
              <a:ext uri="{FF2B5EF4-FFF2-40B4-BE49-F238E27FC236}">
                <a16:creationId xmlns:a16="http://schemas.microsoft.com/office/drawing/2014/main" id="{ECEF21D7-2CDF-2548-A507-888E0B7D2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357" y="1576873"/>
            <a:ext cx="1916904" cy="1916904"/>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439E9468-055F-3D44-B870-CE7257923A2E}"/>
              </a:ext>
            </a:extLst>
          </p:cNvPr>
          <p:cNvSpPr txBox="1"/>
          <p:nvPr/>
        </p:nvSpPr>
        <p:spPr>
          <a:xfrm>
            <a:off x="9262696" y="4694943"/>
            <a:ext cx="907621" cy="461665"/>
          </a:xfrm>
          <a:prstGeom prst="rect">
            <a:avLst/>
          </a:prstGeom>
          <a:solidFill>
            <a:schemeClr val="bg1"/>
          </a:solidFill>
        </p:spPr>
        <p:txBody>
          <a:bodyPr wrap="none" rtlCol="0">
            <a:spAutoFit/>
          </a:bodyPr>
          <a:lstStyle/>
          <a:p>
            <a:r>
              <a:rPr lang="en-US" sz="2400" dirty="0">
                <a:solidFill>
                  <a:srgbClr val="FF0000"/>
                </a:solidFill>
              </a:rPr>
              <a:t>+NO</a:t>
            </a:r>
            <a:r>
              <a:rPr lang="en-US" sz="2400" baseline="-25000" dirty="0">
                <a:solidFill>
                  <a:srgbClr val="FF0000"/>
                </a:solidFill>
              </a:rPr>
              <a:t>3</a:t>
            </a:r>
            <a:r>
              <a:rPr lang="en-US" sz="2400" baseline="30000" dirty="0">
                <a:solidFill>
                  <a:srgbClr val="FF0000"/>
                </a:solidFill>
              </a:rPr>
              <a:t>-</a:t>
            </a:r>
          </a:p>
        </p:txBody>
      </p:sp>
      <p:sp>
        <p:nvSpPr>
          <p:cNvPr id="60" name="TextBox 59">
            <a:extLst>
              <a:ext uri="{FF2B5EF4-FFF2-40B4-BE49-F238E27FC236}">
                <a16:creationId xmlns:a16="http://schemas.microsoft.com/office/drawing/2014/main" id="{4533E4E6-99AD-3548-8D18-0EC802C73F16}"/>
              </a:ext>
            </a:extLst>
          </p:cNvPr>
          <p:cNvSpPr txBox="1"/>
          <p:nvPr/>
        </p:nvSpPr>
        <p:spPr>
          <a:xfrm>
            <a:off x="8927703" y="5181700"/>
            <a:ext cx="115127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+NLP7</a:t>
            </a:r>
          </a:p>
        </p:txBody>
      </p:sp>
      <p:sp>
        <p:nvSpPr>
          <p:cNvPr id="61" name="TextBox 60">
            <a:extLst>
              <a:ext uri="{FF2B5EF4-FFF2-40B4-BE49-F238E27FC236}">
                <a16:creationId xmlns:a16="http://schemas.microsoft.com/office/drawing/2014/main" id="{3308E6B9-1C7E-214C-9946-F5D17FA1C67D}"/>
              </a:ext>
            </a:extLst>
          </p:cNvPr>
          <p:cNvSpPr txBox="1"/>
          <p:nvPr/>
        </p:nvSpPr>
        <p:spPr>
          <a:xfrm>
            <a:off x="8848832" y="4694942"/>
            <a:ext cx="502297" cy="369332"/>
          </a:xfrm>
          <a:prstGeom prst="rect">
            <a:avLst/>
          </a:prstGeom>
          <a:solidFill>
            <a:schemeClr val="bg1"/>
          </a:solidFill>
          <a:ln>
            <a:noFill/>
          </a:ln>
        </p:spPr>
        <p:txBody>
          <a:bodyPr wrap="square" rtlCol="0">
            <a:spAutoFit/>
          </a:bodyPr>
          <a:lstStyle/>
          <a:p>
            <a:r>
              <a:rPr lang="en-US" dirty="0"/>
              <a:t>  -</a:t>
            </a:r>
          </a:p>
        </p:txBody>
      </p:sp>
      <p:sp>
        <p:nvSpPr>
          <p:cNvPr id="63" name="TextBox 62">
            <a:extLst>
              <a:ext uri="{FF2B5EF4-FFF2-40B4-BE49-F238E27FC236}">
                <a16:creationId xmlns:a16="http://schemas.microsoft.com/office/drawing/2014/main" id="{19DF4CE6-714C-4C46-8737-86FD78506C71}"/>
              </a:ext>
            </a:extLst>
          </p:cNvPr>
          <p:cNvSpPr txBox="1"/>
          <p:nvPr/>
        </p:nvSpPr>
        <p:spPr>
          <a:xfrm>
            <a:off x="6773445" y="5209124"/>
            <a:ext cx="1074333"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-NLP7</a:t>
            </a:r>
          </a:p>
        </p:txBody>
      </p:sp>
      <p:cxnSp>
        <p:nvCxnSpPr>
          <p:cNvPr id="65" name="Straight Connector 64">
            <a:extLst>
              <a:ext uri="{FF2B5EF4-FFF2-40B4-BE49-F238E27FC236}">
                <a16:creationId xmlns:a16="http://schemas.microsoft.com/office/drawing/2014/main" id="{3195BA55-3965-2646-A652-154B3BB3A9DB}"/>
              </a:ext>
            </a:extLst>
          </p:cNvPr>
          <p:cNvCxnSpPr/>
          <p:nvPr/>
        </p:nvCxnSpPr>
        <p:spPr>
          <a:xfrm>
            <a:off x="8783814" y="5171122"/>
            <a:ext cx="1188587"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0B6A93E1-1ED4-9841-B2FD-1362CF6886AC}"/>
              </a:ext>
            </a:extLst>
          </p:cNvPr>
          <p:cNvSpPr txBox="1"/>
          <p:nvPr/>
        </p:nvSpPr>
        <p:spPr>
          <a:xfrm>
            <a:off x="7078454" y="4729800"/>
            <a:ext cx="907621" cy="461665"/>
          </a:xfrm>
          <a:prstGeom prst="rect">
            <a:avLst/>
          </a:prstGeom>
          <a:solidFill>
            <a:schemeClr val="bg1"/>
          </a:solidFill>
        </p:spPr>
        <p:txBody>
          <a:bodyPr wrap="none" rtlCol="0">
            <a:spAutoFit/>
          </a:bodyPr>
          <a:lstStyle/>
          <a:p>
            <a:r>
              <a:rPr lang="en-US" sz="2400" dirty="0">
                <a:solidFill>
                  <a:srgbClr val="FF0000"/>
                </a:solidFill>
              </a:rPr>
              <a:t>+NO</a:t>
            </a:r>
            <a:r>
              <a:rPr lang="en-US" sz="2400" baseline="-25000" dirty="0">
                <a:solidFill>
                  <a:srgbClr val="FF0000"/>
                </a:solidFill>
              </a:rPr>
              <a:t>3</a:t>
            </a:r>
            <a:r>
              <a:rPr lang="en-US" sz="2400" baseline="30000" dirty="0">
                <a:solidFill>
                  <a:srgbClr val="FF0000"/>
                </a:solidFill>
              </a:rPr>
              <a:t>-</a:t>
            </a:r>
          </a:p>
        </p:txBody>
      </p:sp>
      <p:sp>
        <p:nvSpPr>
          <p:cNvPr id="67" name="TextBox 66">
            <a:extLst>
              <a:ext uri="{FF2B5EF4-FFF2-40B4-BE49-F238E27FC236}">
                <a16:creationId xmlns:a16="http://schemas.microsoft.com/office/drawing/2014/main" id="{6EF9D747-C044-054D-A92A-1CBFC065E6F2}"/>
              </a:ext>
            </a:extLst>
          </p:cNvPr>
          <p:cNvSpPr txBox="1"/>
          <p:nvPr/>
        </p:nvSpPr>
        <p:spPr>
          <a:xfrm>
            <a:off x="6522696" y="4761331"/>
            <a:ext cx="502297" cy="369332"/>
          </a:xfrm>
          <a:prstGeom prst="rect">
            <a:avLst/>
          </a:prstGeom>
          <a:solidFill>
            <a:schemeClr val="bg1"/>
          </a:solidFill>
          <a:ln>
            <a:noFill/>
          </a:ln>
        </p:spPr>
        <p:txBody>
          <a:bodyPr wrap="square" rtlCol="0">
            <a:spAutoFit/>
          </a:bodyPr>
          <a:lstStyle/>
          <a:p>
            <a:r>
              <a:rPr lang="en-US" dirty="0"/>
              <a:t>  -</a:t>
            </a:r>
          </a:p>
        </p:txBody>
      </p:sp>
      <p:cxnSp>
        <p:nvCxnSpPr>
          <p:cNvPr id="64" name="Straight Connector 63">
            <a:extLst>
              <a:ext uri="{FF2B5EF4-FFF2-40B4-BE49-F238E27FC236}">
                <a16:creationId xmlns:a16="http://schemas.microsoft.com/office/drawing/2014/main" id="{3F6C0695-0D54-2D49-90D2-5AD85D2B1FA4}"/>
              </a:ext>
            </a:extLst>
          </p:cNvPr>
          <p:cNvCxnSpPr/>
          <p:nvPr/>
        </p:nvCxnSpPr>
        <p:spPr>
          <a:xfrm>
            <a:off x="6668829" y="5160302"/>
            <a:ext cx="1188587"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B87918E5-933C-1644-B8C3-EA09DD125FA7}"/>
              </a:ext>
            </a:extLst>
          </p:cNvPr>
          <p:cNvGrpSpPr/>
          <p:nvPr/>
        </p:nvGrpSpPr>
        <p:grpSpPr>
          <a:xfrm>
            <a:off x="959642" y="4116896"/>
            <a:ext cx="3996922" cy="2263052"/>
            <a:chOff x="959642" y="4116896"/>
            <a:chExt cx="3996922" cy="2263052"/>
          </a:xfrm>
        </p:grpSpPr>
        <p:sp>
          <p:nvSpPr>
            <p:cNvPr id="35" name="Rectangle 26">
              <a:extLst>
                <a:ext uri="{FF2B5EF4-FFF2-40B4-BE49-F238E27FC236}">
                  <a16:creationId xmlns:a16="http://schemas.microsoft.com/office/drawing/2014/main" id="{8D0623E2-A59F-8743-893C-E491D71C9ECA}"/>
                </a:ext>
              </a:extLst>
            </p:cNvPr>
            <p:cNvSpPr>
              <a:spLocks noChangeArrowheads="1"/>
            </p:cNvSpPr>
            <p:nvPr/>
          </p:nvSpPr>
          <p:spPr bwMode="auto">
            <a:xfrm>
              <a:off x="3297349" y="5698635"/>
              <a:ext cx="1447800" cy="228600"/>
            </a:xfrm>
            <a:prstGeom prst="rect">
              <a:avLst/>
            </a:prstGeom>
            <a:solidFill>
              <a:srgbClr val="FFFF00"/>
            </a:solidFill>
            <a:ln w="9525">
              <a:noFill/>
              <a:miter lim="800000"/>
              <a:headEnd/>
              <a:tailEnd/>
            </a:ln>
            <a:effectLst>
              <a:innerShdw blurRad="114300">
                <a:prstClr val="black"/>
              </a:innerShdw>
            </a:effectLst>
          </p:spPr>
          <p:txBody>
            <a:bodyPr wrap="none" anchor="ctr"/>
            <a:lstStyle/>
            <a:p>
              <a:pPr algn="ctr"/>
              <a:endParaRPr kumimoji="1" lang="en-US" sz="1800">
                <a:latin typeface="Arial" panose="020B0604020202020204" pitchFamily="34" charset="0"/>
                <a:ea typeface="新細明體" pitchFamily="18" charset="-120"/>
                <a:cs typeface="Arial" panose="020B0604020202020204" pitchFamily="34" charset="0"/>
              </a:endParaRPr>
            </a:p>
          </p:txBody>
        </p:sp>
        <p:sp>
          <p:nvSpPr>
            <p:cNvPr id="36" name="Text Box 27">
              <a:extLst>
                <a:ext uri="{FF2B5EF4-FFF2-40B4-BE49-F238E27FC236}">
                  <a16:creationId xmlns:a16="http://schemas.microsoft.com/office/drawing/2014/main" id="{882229C5-A528-AB4D-B026-4338E6E4520C}"/>
                </a:ext>
              </a:extLst>
            </p:cNvPr>
            <p:cNvSpPr txBox="1">
              <a:spLocks noChangeArrowheads="1"/>
            </p:cNvSpPr>
            <p:nvPr/>
          </p:nvSpPr>
          <p:spPr bwMode="auto">
            <a:xfrm>
              <a:off x="3427247" y="5628923"/>
              <a:ext cx="1327150" cy="366713"/>
            </a:xfrm>
            <a:prstGeom prst="rect">
              <a:avLst/>
            </a:prstGeom>
            <a:noFill/>
            <a:ln w="9525">
              <a:noFill/>
              <a:miter lim="800000"/>
              <a:headEnd/>
              <a:tailEnd/>
            </a:ln>
            <a:effectLst/>
          </p:spPr>
          <p:txBody>
            <a:bodyPr wrap="none">
              <a:spAutoFit/>
            </a:bodyPr>
            <a:lstStyle/>
            <a:p>
              <a:r>
                <a:rPr kumimoji="1" lang="en-US" sz="1800" b="1" dirty="0">
                  <a:latin typeface="Arial" panose="020B0604020202020204" pitchFamily="34" charset="0"/>
                  <a:ea typeface="新細明體" pitchFamily="18" charset="-120"/>
                  <a:cs typeface="Arial" panose="020B0604020202020204" pitchFamily="34" charset="0"/>
                </a:rPr>
                <a:t>L</a:t>
              </a:r>
              <a:r>
                <a:rPr kumimoji="1" lang="en-US" altLang="zh-TW" sz="1800" b="1" dirty="0">
                  <a:latin typeface="Arial" panose="020B0604020202020204" pitchFamily="34" charset="0"/>
                  <a:ea typeface="新細明體" pitchFamily="18" charset="-120"/>
                  <a:cs typeface="Arial" panose="020B0604020202020204" pitchFamily="34" charset="0"/>
                </a:rPr>
                <a:t>uciferase</a:t>
              </a:r>
              <a:endParaRPr kumimoji="1" lang="en-US" sz="1800" b="1" dirty="0">
                <a:latin typeface="Arial" panose="020B0604020202020204" pitchFamily="34" charset="0"/>
                <a:ea typeface="新細明體" pitchFamily="18" charset="-120"/>
                <a:cs typeface="Arial" panose="020B0604020202020204" pitchFamily="34" charset="0"/>
              </a:endParaRPr>
            </a:p>
          </p:txBody>
        </p:sp>
        <p:sp>
          <p:nvSpPr>
            <p:cNvPr id="37" name="Line 30">
              <a:extLst>
                <a:ext uri="{FF2B5EF4-FFF2-40B4-BE49-F238E27FC236}">
                  <a16:creationId xmlns:a16="http://schemas.microsoft.com/office/drawing/2014/main" id="{96654724-5EC4-DE41-9969-7B3D2BE283EE}"/>
                </a:ext>
              </a:extLst>
            </p:cNvPr>
            <p:cNvSpPr>
              <a:spLocks noChangeShapeType="1"/>
            </p:cNvSpPr>
            <p:nvPr/>
          </p:nvSpPr>
          <p:spPr bwMode="auto">
            <a:xfrm flipV="1">
              <a:off x="3287826" y="5450985"/>
              <a:ext cx="0" cy="457200"/>
            </a:xfrm>
            <a:prstGeom prst="line">
              <a:avLst/>
            </a:prstGeom>
            <a:noFill/>
            <a:ln w="38100">
              <a:solidFill>
                <a:schemeClr val="tx1"/>
              </a:solidFill>
              <a:round/>
              <a:headEnd/>
              <a:tailEnd/>
            </a:ln>
            <a:effectLst/>
          </p:spPr>
          <p:txBody>
            <a:bodyPr/>
            <a:lstStyle/>
            <a:p>
              <a:endParaRPr lang="en-US">
                <a:latin typeface="Arial" panose="020B0604020202020204" pitchFamily="34" charset="0"/>
                <a:cs typeface="Arial" panose="020B0604020202020204" pitchFamily="34" charset="0"/>
              </a:endParaRPr>
            </a:p>
          </p:txBody>
        </p:sp>
        <p:sp>
          <p:nvSpPr>
            <p:cNvPr id="59" name="Line 31">
              <a:extLst>
                <a:ext uri="{FF2B5EF4-FFF2-40B4-BE49-F238E27FC236}">
                  <a16:creationId xmlns:a16="http://schemas.microsoft.com/office/drawing/2014/main" id="{AC5BCC68-3E7F-D244-9FA2-ACA17169E6AD}"/>
                </a:ext>
              </a:extLst>
            </p:cNvPr>
            <p:cNvSpPr>
              <a:spLocks noChangeShapeType="1"/>
            </p:cNvSpPr>
            <p:nvPr/>
          </p:nvSpPr>
          <p:spPr bwMode="auto">
            <a:xfrm>
              <a:off x="3297351" y="5464588"/>
              <a:ext cx="1143000" cy="0"/>
            </a:xfrm>
            <a:prstGeom prst="line">
              <a:avLst/>
            </a:prstGeom>
            <a:noFill/>
            <a:ln w="38100">
              <a:solidFill>
                <a:schemeClr val="tx1"/>
              </a:solidFill>
              <a:round/>
              <a:headEnd/>
              <a:tailEnd type="triangle" w="med" len="med"/>
            </a:ln>
            <a:effectLst/>
          </p:spPr>
          <p:txBody>
            <a:bodyPr/>
            <a:lstStyle/>
            <a:p>
              <a:endParaRPr lang="en-US">
                <a:latin typeface="Arial" panose="020B0604020202020204" pitchFamily="34" charset="0"/>
                <a:cs typeface="Arial" panose="020B0604020202020204" pitchFamily="34" charset="0"/>
              </a:endParaRPr>
            </a:p>
          </p:txBody>
        </p:sp>
        <p:sp>
          <p:nvSpPr>
            <p:cNvPr id="62" name="Rectangle 34">
              <a:extLst>
                <a:ext uri="{FF2B5EF4-FFF2-40B4-BE49-F238E27FC236}">
                  <a16:creationId xmlns:a16="http://schemas.microsoft.com/office/drawing/2014/main" id="{C4DCEF01-CA10-354B-89CC-5CF9E08C00D7}"/>
                </a:ext>
              </a:extLst>
            </p:cNvPr>
            <p:cNvSpPr>
              <a:spLocks noChangeArrowheads="1"/>
            </p:cNvSpPr>
            <p:nvPr/>
          </p:nvSpPr>
          <p:spPr bwMode="auto">
            <a:xfrm>
              <a:off x="1876071" y="5713786"/>
              <a:ext cx="1421276" cy="191227"/>
            </a:xfrm>
            <a:prstGeom prst="rect">
              <a:avLst/>
            </a:prstGeom>
            <a:solidFill>
              <a:srgbClr val="FFC000"/>
            </a:solidFill>
            <a:ln w="9525">
              <a:noFill/>
              <a:miter lim="800000"/>
              <a:headEnd/>
              <a:tailEnd/>
            </a:ln>
            <a:effectLst>
              <a:innerShdw blurRad="114300">
                <a:prstClr val="black"/>
              </a:innerShdw>
            </a:effectLst>
          </p:spPr>
          <p:txBody>
            <a:bodyPr wrap="none" anchor="ctr"/>
            <a:lstStyle/>
            <a:p>
              <a:pPr algn="ctr"/>
              <a:endParaRPr lang="en-US" b="1" i="1" dirty="0">
                <a:latin typeface="Arial" panose="020B0604020202020204" pitchFamily="34" charset="0"/>
                <a:cs typeface="Arial" panose="020B0604020202020204" pitchFamily="34" charset="0"/>
              </a:endParaRPr>
            </a:p>
          </p:txBody>
        </p:sp>
        <p:sp>
          <p:nvSpPr>
            <p:cNvPr id="68" name="Line 25">
              <a:extLst>
                <a:ext uri="{FF2B5EF4-FFF2-40B4-BE49-F238E27FC236}">
                  <a16:creationId xmlns:a16="http://schemas.microsoft.com/office/drawing/2014/main" id="{B09D770E-CED5-F147-A83F-38181C08A5F1}"/>
                </a:ext>
              </a:extLst>
            </p:cNvPr>
            <p:cNvSpPr>
              <a:spLocks noChangeShapeType="1"/>
            </p:cNvSpPr>
            <p:nvPr/>
          </p:nvSpPr>
          <p:spPr bwMode="auto">
            <a:xfrm flipV="1">
              <a:off x="1626414" y="5809867"/>
              <a:ext cx="249654" cy="6920"/>
            </a:xfrm>
            <a:prstGeom prst="line">
              <a:avLst/>
            </a:prstGeom>
            <a:noFill/>
            <a:ln w="38100">
              <a:solidFill>
                <a:schemeClr val="tx1"/>
              </a:solidFill>
              <a:round/>
              <a:headEnd/>
              <a:tailEnd/>
            </a:ln>
            <a:effectLst/>
          </p:spPr>
          <p:txBody>
            <a:bodyPr/>
            <a:lstStyle/>
            <a:p>
              <a:endParaRPr lang="en-US">
                <a:latin typeface="Arial" panose="020B0604020202020204" pitchFamily="34" charset="0"/>
                <a:cs typeface="Arial" panose="020B0604020202020204" pitchFamily="34" charset="0"/>
              </a:endParaRPr>
            </a:p>
          </p:txBody>
        </p:sp>
        <p:sp>
          <p:nvSpPr>
            <p:cNvPr id="69" name="Line 25">
              <a:extLst>
                <a:ext uri="{FF2B5EF4-FFF2-40B4-BE49-F238E27FC236}">
                  <a16:creationId xmlns:a16="http://schemas.microsoft.com/office/drawing/2014/main" id="{E826F988-572B-164B-B4C2-C65ECEA8CA25}"/>
                </a:ext>
              </a:extLst>
            </p:cNvPr>
            <p:cNvSpPr>
              <a:spLocks noChangeShapeType="1"/>
            </p:cNvSpPr>
            <p:nvPr/>
          </p:nvSpPr>
          <p:spPr bwMode="auto">
            <a:xfrm>
              <a:off x="4757903" y="5816787"/>
              <a:ext cx="198661" cy="2271"/>
            </a:xfrm>
            <a:prstGeom prst="line">
              <a:avLst/>
            </a:prstGeom>
            <a:noFill/>
            <a:ln w="38100">
              <a:solidFill>
                <a:schemeClr val="tx1"/>
              </a:solidFill>
              <a:round/>
              <a:headEnd/>
              <a:tailEnd/>
            </a:ln>
            <a:effectLst/>
          </p:spPr>
          <p:txBody>
            <a:bodyPr/>
            <a:lstStyle/>
            <a:p>
              <a:endParaRPr lang="en-US">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D181F26E-9050-0E45-833F-05052DBD86D3}"/>
                </a:ext>
              </a:extLst>
            </p:cNvPr>
            <p:cNvSpPr/>
            <p:nvPr/>
          </p:nvSpPr>
          <p:spPr>
            <a:xfrm>
              <a:off x="2113020" y="5699125"/>
              <a:ext cx="201808" cy="228110"/>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E0DB490D-3A7A-7543-A44C-658E2AE73876}"/>
                </a:ext>
              </a:extLst>
            </p:cNvPr>
            <p:cNvSpPr/>
            <p:nvPr/>
          </p:nvSpPr>
          <p:spPr>
            <a:xfrm>
              <a:off x="2358245" y="5702758"/>
              <a:ext cx="201808" cy="228110"/>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BC73F590-1C8F-9648-9E8F-290FE881120D}"/>
                </a:ext>
              </a:extLst>
            </p:cNvPr>
            <p:cNvSpPr/>
            <p:nvPr/>
          </p:nvSpPr>
          <p:spPr>
            <a:xfrm>
              <a:off x="2843494" y="5704371"/>
              <a:ext cx="201808" cy="228110"/>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BE3E78C7-B880-774E-A27E-4FB70A045D29}"/>
                </a:ext>
              </a:extLst>
            </p:cNvPr>
            <p:cNvSpPr/>
            <p:nvPr/>
          </p:nvSpPr>
          <p:spPr>
            <a:xfrm>
              <a:off x="2603470" y="5710024"/>
              <a:ext cx="201808" cy="228110"/>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400" b="1" dirty="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4A32246E-DBBF-1C45-8A4A-6553A8E54B61}"/>
                </a:ext>
              </a:extLst>
            </p:cNvPr>
            <p:cNvSpPr txBox="1"/>
            <p:nvPr/>
          </p:nvSpPr>
          <p:spPr>
            <a:xfrm>
              <a:off x="2172903" y="6010616"/>
              <a:ext cx="101822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4X NRE</a:t>
              </a:r>
            </a:p>
          </p:txBody>
        </p:sp>
        <p:sp>
          <p:nvSpPr>
            <p:cNvPr id="75" name="Hexagon 74">
              <a:extLst>
                <a:ext uri="{FF2B5EF4-FFF2-40B4-BE49-F238E27FC236}">
                  <a16:creationId xmlns:a16="http://schemas.microsoft.com/office/drawing/2014/main" id="{8470E70F-96A3-C649-AA16-FB8F476CD5D3}"/>
                </a:ext>
              </a:extLst>
            </p:cNvPr>
            <p:cNvSpPr/>
            <p:nvPr/>
          </p:nvSpPr>
          <p:spPr>
            <a:xfrm>
              <a:off x="959642" y="4425726"/>
              <a:ext cx="998814" cy="369332"/>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NLP7</a:t>
              </a:r>
            </a:p>
          </p:txBody>
        </p:sp>
        <p:sp>
          <p:nvSpPr>
            <p:cNvPr id="76" name="Hexagon 75">
              <a:extLst>
                <a:ext uri="{FF2B5EF4-FFF2-40B4-BE49-F238E27FC236}">
                  <a16:creationId xmlns:a16="http://schemas.microsoft.com/office/drawing/2014/main" id="{CCBCAE4E-E601-6641-9547-68BDF0B06F62}"/>
                </a:ext>
              </a:extLst>
            </p:cNvPr>
            <p:cNvSpPr/>
            <p:nvPr/>
          </p:nvSpPr>
          <p:spPr>
            <a:xfrm>
              <a:off x="2213924" y="5279004"/>
              <a:ext cx="969437" cy="369332"/>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NLP7</a:t>
              </a:r>
            </a:p>
          </p:txBody>
        </p:sp>
        <p:sp>
          <p:nvSpPr>
            <p:cNvPr id="77" name="TextBox 76">
              <a:extLst>
                <a:ext uri="{FF2B5EF4-FFF2-40B4-BE49-F238E27FC236}">
                  <a16:creationId xmlns:a16="http://schemas.microsoft.com/office/drawing/2014/main" id="{854A9271-9B4C-914C-89CA-86A522C08E11}"/>
                </a:ext>
              </a:extLst>
            </p:cNvPr>
            <p:cNvSpPr txBox="1"/>
            <p:nvPr/>
          </p:nvSpPr>
          <p:spPr>
            <a:xfrm>
              <a:off x="2094289" y="4118802"/>
              <a:ext cx="753732"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NO</a:t>
              </a:r>
              <a:r>
                <a:rPr lang="en-US" sz="2000" baseline="-25000" dirty="0">
                  <a:solidFill>
                    <a:srgbClr val="FF0000"/>
                  </a:solidFill>
                  <a:latin typeface="Arial" panose="020B0604020202020204" pitchFamily="34" charset="0"/>
                  <a:cs typeface="Arial" panose="020B0604020202020204" pitchFamily="34" charset="0"/>
                </a:rPr>
                <a:t>3</a:t>
              </a:r>
              <a:r>
                <a:rPr lang="en-US" sz="2000" baseline="30000" dirty="0">
                  <a:solidFill>
                    <a:srgbClr val="FF0000"/>
                  </a:solidFill>
                  <a:latin typeface="Arial" panose="020B0604020202020204" pitchFamily="34" charset="0"/>
                  <a:cs typeface="Arial" panose="020B0604020202020204" pitchFamily="34" charset="0"/>
                </a:rPr>
                <a:t>-</a:t>
              </a:r>
            </a:p>
          </p:txBody>
        </p:sp>
        <p:sp>
          <p:nvSpPr>
            <p:cNvPr id="78" name="Oval 77">
              <a:extLst>
                <a:ext uri="{FF2B5EF4-FFF2-40B4-BE49-F238E27FC236}">
                  <a16:creationId xmlns:a16="http://schemas.microsoft.com/office/drawing/2014/main" id="{53348F07-644C-6E4E-8684-39536C0A7C7E}"/>
                </a:ext>
              </a:extLst>
            </p:cNvPr>
            <p:cNvSpPr/>
            <p:nvPr/>
          </p:nvSpPr>
          <p:spPr>
            <a:xfrm>
              <a:off x="2147400" y="4116896"/>
              <a:ext cx="603292" cy="4616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784D7D2B-6118-4E49-A015-7766BD1FA7F0}"/>
                </a:ext>
              </a:extLst>
            </p:cNvPr>
            <p:cNvSpPr txBox="1"/>
            <p:nvPr/>
          </p:nvSpPr>
          <p:spPr>
            <a:xfrm>
              <a:off x="2506731" y="4807924"/>
              <a:ext cx="721672" cy="400110"/>
            </a:xfrm>
            <a:prstGeom prst="rect">
              <a:avLst/>
            </a:prstGeom>
            <a:noFill/>
          </p:spPr>
          <p:txBody>
            <a:bodyPr wrap="none" rtlCol="0">
              <a:spAutoFit/>
            </a:bodyPr>
            <a:lstStyle/>
            <a:p>
              <a:r>
                <a:rPr lang="en-US" sz="2000" dirty="0">
                  <a:solidFill>
                    <a:srgbClr val="FF0000"/>
                  </a:solidFill>
                  <a:latin typeface="Arial" panose="020B0604020202020204" pitchFamily="34" charset="0"/>
                  <a:cs typeface="Arial" panose="020B0604020202020204" pitchFamily="34" charset="0"/>
                </a:rPr>
                <a:t>NO</a:t>
              </a:r>
              <a:r>
                <a:rPr lang="en-US" sz="2000" baseline="-25000" dirty="0">
                  <a:solidFill>
                    <a:srgbClr val="FF0000"/>
                  </a:solidFill>
                  <a:latin typeface="Arial" panose="020B0604020202020204" pitchFamily="34" charset="0"/>
                  <a:cs typeface="Arial" panose="020B0604020202020204" pitchFamily="34" charset="0"/>
                </a:rPr>
                <a:t>3</a:t>
              </a:r>
              <a:r>
                <a:rPr lang="en-US" sz="2000" baseline="30000" dirty="0">
                  <a:solidFill>
                    <a:srgbClr val="FF0000"/>
                  </a:solidFill>
                  <a:latin typeface="Arial" panose="020B0604020202020204" pitchFamily="34" charset="0"/>
                  <a:cs typeface="Arial" panose="020B0604020202020204" pitchFamily="34" charset="0"/>
                </a:rPr>
                <a:t>-</a:t>
              </a:r>
            </a:p>
          </p:txBody>
        </p:sp>
        <p:sp>
          <p:nvSpPr>
            <p:cNvPr id="80" name="Oval 79">
              <a:extLst>
                <a:ext uri="{FF2B5EF4-FFF2-40B4-BE49-F238E27FC236}">
                  <a16:creationId xmlns:a16="http://schemas.microsoft.com/office/drawing/2014/main" id="{0869567C-66DA-8449-98CA-8EC46247D8A6}"/>
                </a:ext>
              </a:extLst>
            </p:cNvPr>
            <p:cNvSpPr/>
            <p:nvPr/>
          </p:nvSpPr>
          <p:spPr>
            <a:xfrm>
              <a:off x="2570545" y="4820521"/>
              <a:ext cx="603292" cy="4616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58B48A34-9081-8F43-8604-101A4D86CF1D}"/>
              </a:ext>
            </a:extLst>
          </p:cNvPr>
          <p:cNvSpPr txBox="1"/>
          <p:nvPr/>
        </p:nvSpPr>
        <p:spPr>
          <a:xfrm>
            <a:off x="2020448" y="3489364"/>
            <a:ext cx="156966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HEK293 cells</a:t>
            </a:r>
          </a:p>
        </p:txBody>
      </p:sp>
      <p:sp>
        <p:nvSpPr>
          <p:cNvPr id="38" name="TextBox 37">
            <a:extLst>
              <a:ext uri="{FF2B5EF4-FFF2-40B4-BE49-F238E27FC236}">
                <a16:creationId xmlns:a16="http://schemas.microsoft.com/office/drawing/2014/main" id="{34931899-04EC-6640-9E7B-6F97F3E5FA67}"/>
              </a:ext>
            </a:extLst>
          </p:cNvPr>
          <p:cNvSpPr txBox="1"/>
          <p:nvPr/>
        </p:nvSpPr>
        <p:spPr>
          <a:xfrm>
            <a:off x="1095251" y="519921"/>
            <a:ext cx="10001497"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Reconstitution of Nitrate-NLP7 Transcriptional Activity in HEK293T Cells</a:t>
            </a:r>
          </a:p>
        </p:txBody>
      </p:sp>
      <p:sp>
        <p:nvSpPr>
          <p:cNvPr id="3" name="TextBox 2">
            <a:extLst>
              <a:ext uri="{FF2B5EF4-FFF2-40B4-BE49-F238E27FC236}">
                <a16:creationId xmlns:a16="http://schemas.microsoft.com/office/drawing/2014/main" id="{A0D8BA68-4A5D-810C-930C-F177DAB5229E}"/>
              </a:ext>
            </a:extLst>
          </p:cNvPr>
          <p:cNvSpPr txBox="1"/>
          <p:nvPr/>
        </p:nvSpPr>
        <p:spPr>
          <a:xfrm>
            <a:off x="4582235" y="6314517"/>
            <a:ext cx="353173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Heterologous human cell system</a:t>
            </a:r>
          </a:p>
        </p:txBody>
      </p:sp>
    </p:spTree>
    <p:extLst>
      <p:ext uri="{BB962C8B-B14F-4D97-AF65-F5344CB8AC3E}">
        <p14:creationId xmlns:p14="http://schemas.microsoft.com/office/powerpoint/2010/main" val="2775749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0">
            <a:extLst>
              <a:ext uri="{FF2B5EF4-FFF2-40B4-BE49-F238E27FC236}">
                <a16:creationId xmlns:a16="http://schemas.microsoft.com/office/drawing/2014/main" id="{2B9F2C4A-55B4-13DD-0E40-402BF4A996FB}"/>
              </a:ext>
            </a:extLst>
          </p:cNvPr>
          <p:cNvGrpSpPr/>
          <p:nvPr/>
        </p:nvGrpSpPr>
        <p:grpSpPr>
          <a:xfrm>
            <a:off x="2422635" y="2831279"/>
            <a:ext cx="6931572" cy="908108"/>
            <a:chOff x="1524000" y="5429250"/>
            <a:chExt cx="4352925" cy="523875"/>
          </a:xfrm>
        </p:grpSpPr>
        <p:sp>
          <p:nvSpPr>
            <p:cNvPr id="3" name="Rounded Rectangle 2">
              <a:extLst>
                <a:ext uri="{FF2B5EF4-FFF2-40B4-BE49-F238E27FC236}">
                  <a16:creationId xmlns:a16="http://schemas.microsoft.com/office/drawing/2014/main" id="{EF3CC4A6-6E97-18DD-2848-04E75E78099E}"/>
                </a:ext>
              </a:extLst>
            </p:cNvPr>
            <p:cNvSpPr/>
            <p:nvPr/>
          </p:nvSpPr>
          <p:spPr>
            <a:xfrm>
              <a:off x="1524000" y="5543550"/>
              <a:ext cx="4352925" cy="27622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 name="Rounded Rectangle 3">
              <a:extLst>
                <a:ext uri="{FF2B5EF4-FFF2-40B4-BE49-F238E27FC236}">
                  <a16:creationId xmlns:a16="http://schemas.microsoft.com/office/drawing/2014/main" id="{21BCA1BB-AD2F-EEBF-3DE1-CBEA08B86914}"/>
                </a:ext>
              </a:extLst>
            </p:cNvPr>
            <p:cNvSpPr/>
            <p:nvPr/>
          </p:nvSpPr>
          <p:spPr>
            <a:xfrm>
              <a:off x="2426540" y="5439973"/>
              <a:ext cx="628650" cy="483379"/>
            </a:xfrm>
            <a:prstGeom prst="roundRect">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GAF</a:t>
              </a:r>
            </a:p>
          </p:txBody>
        </p:sp>
        <p:sp>
          <p:nvSpPr>
            <p:cNvPr id="5" name="Rounded Rectangle 4">
              <a:extLst>
                <a:ext uri="{FF2B5EF4-FFF2-40B4-BE49-F238E27FC236}">
                  <a16:creationId xmlns:a16="http://schemas.microsoft.com/office/drawing/2014/main" id="{B51923A3-B46D-E545-1D19-8A468B6747D1}"/>
                </a:ext>
              </a:extLst>
            </p:cNvPr>
            <p:cNvSpPr/>
            <p:nvPr/>
          </p:nvSpPr>
          <p:spPr>
            <a:xfrm>
              <a:off x="4410075" y="5438776"/>
              <a:ext cx="617532" cy="504824"/>
            </a:xfrm>
            <a:prstGeom prst="roundRect">
              <a:avLst/>
            </a:prstGeom>
            <a:solidFill>
              <a:srgbClr val="FF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RWP</a:t>
              </a:r>
            </a:p>
          </p:txBody>
        </p:sp>
        <p:sp>
          <p:nvSpPr>
            <p:cNvPr id="6" name="Rounded Rectangle 5">
              <a:extLst>
                <a:ext uri="{FF2B5EF4-FFF2-40B4-BE49-F238E27FC236}">
                  <a16:creationId xmlns:a16="http://schemas.microsoft.com/office/drawing/2014/main" id="{4381398E-720C-BF67-A8CA-8184577CC62F}"/>
                </a:ext>
              </a:extLst>
            </p:cNvPr>
            <p:cNvSpPr/>
            <p:nvPr/>
          </p:nvSpPr>
          <p:spPr>
            <a:xfrm>
              <a:off x="5162549" y="5429250"/>
              <a:ext cx="548099" cy="523875"/>
            </a:xfrm>
            <a:prstGeom prst="roundRect">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PB1</a:t>
              </a:r>
            </a:p>
          </p:txBody>
        </p:sp>
        <p:sp>
          <p:nvSpPr>
            <p:cNvPr id="7" name="Rounded Rectangle 6">
              <a:extLst>
                <a:ext uri="{FF2B5EF4-FFF2-40B4-BE49-F238E27FC236}">
                  <a16:creationId xmlns:a16="http://schemas.microsoft.com/office/drawing/2014/main" id="{3D13C9C5-E35C-EDAF-675C-5F2E57643C7C}"/>
                </a:ext>
              </a:extLst>
            </p:cNvPr>
            <p:cNvSpPr/>
            <p:nvPr/>
          </p:nvSpPr>
          <p:spPr>
            <a:xfrm>
              <a:off x="3147824" y="5445145"/>
              <a:ext cx="628650" cy="483379"/>
            </a:xfrm>
            <a:prstGeom prst="roundRect">
              <a:avLst/>
            </a:prstGeom>
            <a:solidFill>
              <a:schemeClr val="bg1">
                <a:lumMod val="8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a:t>
              </a:r>
            </a:p>
          </p:txBody>
        </p:sp>
      </p:grpSp>
      <p:sp>
        <p:nvSpPr>
          <p:cNvPr id="11" name="TextBox 10">
            <a:extLst>
              <a:ext uri="{FF2B5EF4-FFF2-40B4-BE49-F238E27FC236}">
                <a16:creationId xmlns:a16="http://schemas.microsoft.com/office/drawing/2014/main" id="{842A8E42-5F08-D732-8940-915DF0B77C3E}"/>
              </a:ext>
            </a:extLst>
          </p:cNvPr>
          <p:cNvSpPr txBox="1"/>
          <p:nvPr/>
        </p:nvSpPr>
        <p:spPr>
          <a:xfrm>
            <a:off x="1095251" y="519921"/>
            <a:ext cx="10001497"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NLP7 Binds to Nitrate ?</a:t>
            </a:r>
          </a:p>
        </p:txBody>
      </p:sp>
      <p:sp>
        <p:nvSpPr>
          <p:cNvPr id="12" name="TextBox 11">
            <a:extLst>
              <a:ext uri="{FF2B5EF4-FFF2-40B4-BE49-F238E27FC236}">
                <a16:creationId xmlns:a16="http://schemas.microsoft.com/office/drawing/2014/main" id="{160B2824-33CD-ED5B-7911-C9A2519B328C}"/>
              </a:ext>
            </a:extLst>
          </p:cNvPr>
          <p:cNvSpPr txBox="1"/>
          <p:nvPr/>
        </p:nvSpPr>
        <p:spPr>
          <a:xfrm>
            <a:off x="5348852" y="4214648"/>
            <a:ext cx="1233030"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NLP7</a:t>
            </a:r>
          </a:p>
        </p:txBody>
      </p:sp>
      <p:sp>
        <p:nvSpPr>
          <p:cNvPr id="13" name="TextBox 12">
            <a:extLst>
              <a:ext uri="{FF2B5EF4-FFF2-40B4-BE49-F238E27FC236}">
                <a16:creationId xmlns:a16="http://schemas.microsoft.com/office/drawing/2014/main" id="{76F8CD00-BAC0-7E29-221D-314CF08A6687}"/>
              </a:ext>
            </a:extLst>
          </p:cNvPr>
          <p:cNvSpPr txBox="1"/>
          <p:nvPr/>
        </p:nvSpPr>
        <p:spPr>
          <a:xfrm>
            <a:off x="2537201" y="1437129"/>
            <a:ext cx="1028749"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NO</a:t>
            </a:r>
            <a:r>
              <a:rPr lang="en-US" sz="2800" b="1" baseline="-25000" dirty="0">
                <a:solidFill>
                  <a:srgbClr val="FF0000"/>
                </a:solidFill>
                <a:latin typeface="Arial" panose="020B0604020202020204" pitchFamily="34" charset="0"/>
                <a:cs typeface="Arial" panose="020B0604020202020204" pitchFamily="34" charset="0"/>
              </a:rPr>
              <a:t>3</a:t>
            </a:r>
            <a:r>
              <a:rPr lang="en-US" sz="2800" b="1" baseline="30000" dirty="0">
                <a:solidFill>
                  <a:srgbClr val="FF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7EAE6C6D-4029-40D3-62F9-CB47C0B27198}"/>
              </a:ext>
            </a:extLst>
          </p:cNvPr>
          <p:cNvSpPr txBox="1"/>
          <p:nvPr/>
        </p:nvSpPr>
        <p:spPr>
          <a:xfrm>
            <a:off x="5251413" y="2335612"/>
            <a:ext cx="1028749"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NO</a:t>
            </a:r>
            <a:r>
              <a:rPr lang="en-US" sz="2800" b="1" baseline="-25000" dirty="0">
                <a:solidFill>
                  <a:srgbClr val="FF0000"/>
                </a:solidFill>
                <a:latin typeface="Arial" panose="020B0604020202020204" pitchFamily="34" charset="0"/>
                <a:cs typeface="Arial" panose="020B0604020202020204" pitchFamily="34" charset="0"/>
              </a:rPr>
              <a:t>3</a:t>
            </a:r>
            <a:r>
              <a:rPr lang="en-US" sz="2800" b="1" baseline="30000" dirty="0">
                <a:solidFill>
                  <a:srgbClr val="FF0000"/>
                </a:solidFill>
                <a:latin typeface="Arial" panose="020B0604020202020204" pitchFamily="34" charset="0"/>
                <a:cs typeface="Arial" panose="020B0604020202020204" pitchFamily="34" charset="0"/>
              </a:rPr>
              <a:t>-</a:t>
            </a:r>
          </a:p>
        </p:txBody>
      </p:sp>
      <p:cxnSp>
        <p:nvCxnSpPr>
          <p:cNvPr id="17" name="Straight Arrow Connector 16">
            <a:extLst>
              <a:ext uri="{FF2B5EF4-FFF2-40B4-BE49-F238E27FC236}">
                <a16:creationId xmlns:a16="http://schemas.microsoft.com/office/drawing/2014/main" id="{E23C9AEE-4636-B99F-A688-433B692C36A5}"/>
              </a:ext>
            </a:extLst>
          </p:cNvPr>
          <p:cNvCxnSpPr/>
          <p:nvPr/>
        </p:nvCxnSpPr>
        <p:spPr>
          <a:xfrm>
            <a:off x="3674032" y="1825005"/>
            <a:ext cx="1622874" cy="837909"/>
          </a:xfrm>
          <a:prstGeom prst="straightConnector1">
            <a:avLst/>
          </a:prstGeom>
          <a:ln w="38100">
            <a:prstDash val="dash"/>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FA056D92-1B87-4490-AEEE-1B6FF71E4530}"/>
              </a:ext>
            </a:extLst>
          </p:cNvPr>
          <p:cNvSpPr txBox="1"/>
          <p:nvPr/>
        </p:nvSpPr>
        <p:spPr>
          <a:xfrm>
            <a:off x="4485469" y="1742872"/>
            <a:ext cx="375424" cy="584775"/>
          </a:xfrm>
          <a:prstGeom prst="rect">
            <a:avLst/>
          </a:prstGeom>
          <a:noFill/>
        </p:spPr>
        <p:txBody>
          <a:bodyPr wrap="none" rtlCol="0">
            <a:spAutoFit/>
          </a:bodyPr>
          <a:lstStyle/>
          <a:p>
            <a:r>
              <a:rPr lang="en-US" sz="3200" dirty="0">
                <a:solidFill>
                  <a:srgbClr val="FF0000"/>
                </a:solidFill>
              </a:rPr>
              <a:t>?</a:t>
            </a:r>
          </a:p>
        </p:txBody>
      </p:sp>
    </p:spTree>
    <p:extLst>
      <p:ext uri="{BB962C8B-B14F-4D97-AF65-F5344CB8AC3E}">
        <p14:creationId xmlns:p14="http://schemas.microsoft.com/office/powerpoint/2010/main" val="2571367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F61DE9-90BA-D848-B22A-4835356DA374}"/>
              </a:ext>
            </a:extLst>
          </p:cNvPr>
          <p:cNvSpPr/>
          <p:nvPr/>
        </p:nvSpPr>
        <p:spPr>
          <a:xfrm>
            <a:off x="3797449" y="3754419"/>
            <a:ext cx="1538344" cy="677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851679-2E0A-7E4E-99A8-8D1FBE36C6F4}"/>
              </a:ext>
            </a:extLst>
          </p:cNvPr>
          <p:cNvSpPr/>
          <p:nvPr/>
        </p:nvSpPr>
        <p:spPr>
          <a:xfrm>
            <a:off x="8318904" y="4337126"/>
            <a:ext cx="1481312" cy="267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818E779-C87D-B442-A4B6-603B9E246BB9}"/>
              </a:ext>
            </a:extLst>
          </p:cNvPr>
          <p:cNvSpPr txBox="1"/>
          <p:nvPr/>
        </p:nvSpPr>
        <p:spPr>
          <a:xfrm>
            <a:off x="3536860" y="5850075"/>
            <a:ext cx="595868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Microscale thermophoresis (MST)</a:t>
            </a:r>
          </a:p>
        </p:txBody>
      </p:sp>
      <p:sp>
        <p:nvSpPr>
          <p:cNvPr id="13" name="TextBox 12">
            <a:extLst>
              <a:ext uri="{FF2B5EF4-FFF2-40B4-BE49-F238E27FC236}">
                <a16:creationId xmlns:a16="http://schemas.microsoft.com/office/drawing/2014/main" id="{1BD2E054-CC6D-2F4B-A9AA-CB195323B577}"/>
              </a:ext>
            </a:extLst>
          </p:cNvPr>
          <p:cNvSpPr txBox="1"/>
          <p:nvPr/>
        </p:nvSpPr>
        <p:spPr>
          <a:xfrm>
            <a:off x="896834" y="618400"/>
            <a:ext cx="10001497"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NLP7 Binds to Nitrate</a:t>
            </a:r>
          </a:p>
        </p:txBody>
      </p:sp>
      <p:pic>
        <p:nvPicPr>
          <p:cNvPr id="16" name="Picture 15">
            <a:extLst>
              <a:ext uri="{FF2B5EF4-FFF2-40B4-BE49-F238E27FC236}">
                <a16:creationId xmlns:a16="http://schemas.microsoft.com/office/drawing/2014/main" id="{E2910A10-53E7-8DEE-25AD-3C596551820A}"/>
              </a:ext>
            </a:extLst>
          </p:cNvPr>
          <p:cNvPicPr>
            <a:picLocks noChangeAspect="1"/>
          </p:cNvPicPr>
          <p:nvPr/>
        </p:nvPicPr>
        <p:blipFill>
          <a:blip r:embed="rId2"/>
          <a:stretch>
            <a:fillRect/>
          </a:stretch>
        </p:blipFill>
        <p:spPr>
          <a:xfrm>
            <a:off x="567051" y="1952536"/>
            <a:ext cx="3649466" cy="2952928"/>
          </a:xfrm>
          <a:prstGeom prst="rect">
            <a:avLst/>
          </a:prstGeom>
        </p:spPr>
      </p:pic>
      <p:pic>
        <p:nvPicPr>
          <p:cNvPr id="18" name="Picture 17">
            <a:extLst>
              <a:ext uri="{FF2B5EF4-FFF2-40B4-BE49-F238E27FC236}">
                <a16:creationId xmlns:a16="http://schemas.microsoft.com/office/drawing/2014/main" id="{9829FC0A-1C39-448B-8125-8F7701396047}"/>
              </a:ext>
            </a:extLst>
          </p:cNvPr>
          <p:cNvPicPr>
            <a:picLocks noChangeAspect="1"/>
          </p:cNvPicPr>
          <p:nvPr/>
        </p:nvPicPr>
        <p:blipFill>
          <a:blip r:embed="rId3"/>
          <a:stretch>
            <a:fillRect/>
          </a:stretch>
        </p:blipFill>
        <p:spPr>
          <a:xfrm>
            <a:off x="4408698" y="1909672"/>
            <a:ext cx="3581076" cy="2980951"/>
          </a:xfrm>
          <a:prstGeom prst="rect">
            <a:avLst/>
          </a:prstGeom>
        </p:spPr>
      </p:pic>
      <p:sp>
        <p:nvSpPr>
          <p:cNvPr id="20" name="Oval 19">
            <a:extLst>
              <a:ext uri="{FF2B5EF4-FFF2-40B4-BE49-F238E27FC236}">
                <a16:creationId xmlns:a16="http://schemas.microsoft.com/office/drawing/2014/main" id="{D978629F-92F3-DBB3-E9AC-3FAA7B4A7483}"/>
              </a:ext>
            </a:extLst>
          </p:cNvPr>
          <p:cNvSpPr/>
          <p:nvPr/>
        </p:nvSpPr>
        <p:spPr>
          <a:xfrm>
            <a:off x="4322970" y="1909672"/>
            <a:ext cx="333469" cy="304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65A193F-3885-380C-7BA4-AF7C63065EBB}"/>
              </a:ext>
            </a:extLst>
          </p:cNvPr>
          <p:cNvSpPr txBox="1"/>
          <p:nvPr/>
        </p:nvSpPr>
        <p:spPr>
          <a:xfrm>
            <a:off x="-3128963" y="-3000375"/>
            <a:ext cx="184731" cy="369332"/>
          </a:xfrm>
          <a:prstGeom prst="rect">
            <a:avLst/>
          </a:prstGeom>
          <a:solidFill>
            <a:schemeClr val="bg1"/>
          </a:solidFill>
          <a:ln>
            <a:noFill/>
          </a:ln>
        </p:spPr>
        <p:txBody>
          <a:bodyPr wrap="none" rtlCol="0">
            <a:spAutoFit/>
          </a:bodyPr>
          <a:lstStyle/>
          <a:p>
            <a:endParaRPr lang="en-US" dirty="0"/>
          </a:p>
        </p:txBody>
      </p:sp>
      <p:sp>
        <p:nvSpPr>
          <p:cNvPr id="22" name="Oval 21">
            <a:extLst>
              <a:ext uri="{FF2B5EF4-FFF2-40B4-BE49-F238E27FC236}">
                <a16:creationId xmlns:a16="http://schemas.microsoft.com/office/drawing/2014/main" id="{74BD392E-2AF3-978E-B7A8-F8BC48EE6A09}"/>
              </a:ext>
            </a:extLst>
          </p:cNvPr>
          <p:cNvSpPr/>
          <p:nvPr/>
        </p:nvSpPr>
        <p:spPr>
          <a:xfrm>
            <a:off x="562079" y="1909671"/>
            <a:ext cx="333469" cy="304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A13218A-04E5-BD18-6961-A24748866638}"/>
              </a:ext>
            </a:extLst>
          </p:cNvPr>
          <p:cNvPicPr>
            <a:picLocks noChangeAspect="1"/>
          </p:cNvPicPr>
          <p:nvPr/>
        </p:nvPicPr>
        <p:blipFill>
          <a:blip r:embed="rId4"/>
          <a:stretch>
            <a:fillRect/>
          </a:stretch>
        </p:blipFill>
        <p:spPr>
          <a:xfrm>
            <a:off x="8211711" y="1967377"/>
            <a:ext cx="3675963" cy="2938087"/>
          </a:xfrm>
          <a:prstGeom prst="rect">
            <a:avLst/>
          </a:prstGeom>
        </p:spPr>
      </p:pic>
      <p:sp>
        <p:nvSpPr>
          <p:cNvPr id="24" name="Oval 23">
            <a:extLst>
              <a:ext uri="{FF2B5EF4-FFF2-40B4-BE49-F238E27FC236}">
                <a16:creationId xmlns:a16="http://schemas.microsoft.com/office/drawing/2014/main" id="{B7AD881B-0849-10D0-E557-B559064A08F5}"/>
              </a:ext>
            </a:extLst>
          </p:cNvPr>
          <p:cNvSpPr/>
          <p:nvPr/>
        </p:nvSpPr>
        <p:spPr>
          <a:xfrm>
            <a:off x="8083861" y="1967377"/>
            <a:ext cx="333469" cy="304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7614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88A879D-DE6D-E541-9CB1-EEC2DBC3EAE8}"/>
              </a:ext>
            </a:extLst>
          </p:cNvPr>
          <p:cNvSpPr txBox="1"/>
          <p:nvPr/>
        </p:nvSpPr>
        <p:spPr>
          <a:xfrm>
            <a:off x="3415416" y="5773186"/>
            <a:ext cx="5958682" cy="523220"/>
          </a:xfrm>
          <a:prstGeom prst="rect">
            <a:avLst/>
          </a:prstGeom>
          <a:noFill/>
        </p:spPr>
        <p:txBody>
          <a:bodyPr wrap="none" rtlCol="0">
            <a:spAutoFit/>
          </a:bodyPr>
          <a:lstStyle/>
          <a:p>
            <a:r>
              <a:rPr lang="en-US" sz="2800" b="1">
                <a:latin typeface="Arial" panose="020B0604020202020204" pitchFamily="34" charset="0"/>
                <a:cs typeface="Arial" panose="020B0604020202020204" pitchFamily="34" charset="0"/>
              </a:rPr>
              <a:t>Microscale thermophoresis (MST)</a:t>
            </a:r>
            <a:endParaRPr lang="en-US" sz="28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39B361F-94D1-C448-863B-F0BA92CDA082}"/>
              </a:ext>
            </a:extLst>
          </p:cNvPr>
          <p:cNvSpPr txBox="1"/>
          <p:nvPr/>
        </p:nvSpPr>
        <p:spPr>
          <a:xfrm>
            <a:off x="1095251" y="651700"/>
            <a:ext cx="10001497"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N-terminus of NLP7 Binds to Nitrate</a:t>
            </a:r>
          </a:p>
        </p:txBody>
      </p:sp>
      <p:pic>
        <p:nvPicPr>
          <p:cNvPr id="6" name="Picture 5">
            <a:extLst>
              <a:ext uri="{FF2B5EF4-FFF2-40B4-BE49-F238E27FC236}">
                <a16:creationId xmlns:a16="http://schemas.microsoft.com/office/drawing/2014/main" id="{260729FE-3F73-A1DB-C70D-17F6EDBFD5BB}"/>
              </a:ext>
            </a:extLst>
          </p:cNvPr>
          <p:cNvPicPr>
            <a:picLocks noChangeAspect="1"/>
          </p:cNvPicPr>
          <p:nvPr/>
        </p:nvPicPr>
        <p:blipFill>
          <a:blip r:embed="rId2"/>
          <a:stretch>
            <a:fillRect/>
          </a:stretch>
        </p:blipFill>
        <p:spPr>
          <a:xfrm>
            <a:off x="4147390" y="2092320"/>
            <a:ext cx="3840066" cy="3221039"/>
          </a:xfrm>
          <a:prstGeom prst="rect">
            <a:avLst/>
          </a:prstGeom>
        </p:spPr>
      </p:pic>
      <p:pic>
        <p:nvPicPr>
          <p:cNvPr id="4" name="Picture 3">
            <a:extLst>
              <a:ext uri="{FF2B5EF4-FFF2-40B4-BE49-F238E27FC236}">
                <a16:creationId xmlns:a16="http://schemas.microsoft.com/office/drawing/2014/main" id="{16199CEF-54DD-9C24-1669-EA48BDF11F26}"/>
              </a:ext>
            </a:extLst>
          </p:cNvPr>
          <p:cNvPicPr>
            <a:picLocks noChangeAspect="1"/>
          </p:cNvPicPr>
          <p:nvPr/>
        </p:nvPicPr>
        <p:blipFill>
          <a:blip r:embed="rId3"/>
          <a:stretch>
            <a:fillRect/>
          </a:stretch>
        </p:blipFill>
        <p:spPr>
          <a:xfrm>
            <a:off x="389790" y="2171699"/>
            <a:ext cx="3713893" cy="3019425"/>
          </a:xfrm>
          <a:prstGeom prst="rect">
            <a:avLst/>
          </a:prstGeom>
        </p:spPr>
      </p:pic>
      <p:pic>
        <p:nvPicPr>
          <p:cNvPr id="2" name="Picture 1">
            <a:extLst>
              <a:ext uri="{FF2B5EF4-FFF2-40B4-BE49-F238E27FC236}">
                <a16:creationId xmlns:a16="http://schemas.microsoft.com/office/drawing/2014/main" id="{614CDF97-C559-E8C2-66DB-192CE096C4C8}"/>
              </a:ext>
            </a:extLst>
          </p:cNvPr>
          <p:cNvPicPr>
            <a:picLocks noChangeAspect="1"/>
          </p:cNvPicPr>
          <p:nvPr/>
        </p:nvPicPr>
        <p:blipFill rotWithShape="1">
          <a:blip r:embed="rId4"/>
          <a:srcRect l="2800"/>
          <a:stretch/>
        </p:blipFill>
        <p:spPr>
          <a:xfrm>
            <a:off x="7987456" y="2171699"/>
            <a:ext cx="3938457" cy="3176587"/>
          </a:xfrm>
          <a:prstGeom prst="rect">
            <a:avLst/>
          </a:prstGeom>
        </p:spPr>
      </p:pic>
      <p:sp>
        <p:nvSpPr>
          <p:cNvPr id="7" name="Oval 6">
            <a:extLst>
              <a:ext uri="{FF2B5EF4-FFF2-40B4-BE49-F238E27FC236}">
                <a16:creationId xmlns:a16="http://schemas.microsoft.com/office/drawing/2014/main" id="{DBFCEC33-2D84-2DF7-F038-B83264CB0102}"/>
              </a:ext>
            </a:extLst>
          </p:cNvPr>
          <p:cNvSpPr/>
          <p:nvPr/>
        </p:nvSpPr>
        <p:spPr>
          <a:xfrm>
            <a:off x="535087" y="2157411"/>
            <a:ext cx="333469" cy="304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56ECFC8-8FB4-2AE7-956A-2D4EE5F6DAB0}"/>
              </a:ext>
            </a:extLst>
          </p:cNvPr>
          <p:cNvSpPr/>
          <p:nvPr/>
        </p:nvSpPr>
        <p:spPr>
          <a:xfrm>
            <a:off x="7958880" y="2178044"/>
            <a:ext cx="333469" cy="304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DD14EC-16EC-4A4A-77A9-65DC6CC66C09}"/>
              </a:ext>
            </a:extLst>
          </p:cNvPr>
          <p:cNvSpPr/>
          <p:nvPr/>
        </p:nvSpPr>
        <p:spPr>
          <a:xfrm>
            <a:off x="4020423" y="2085732"/>
            <a:ext cx="333469" cy="304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43F1A9-5A98-726B-E914-9D5FF0182454}"/>
              </a:ext>
            </a:extLst>
          </p:cNvPr>
          <p:cNvSpPr/>
          <p:nvPr/>
        </p:nvSpPr>
        <p:spPr>
          <a:xfrm>
            <a:off x="295704" y="2085732"/>
            <a:ext cx="333469" cy="304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857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F9E8BC1-6F30-804A-966D-1B1359F7FD1A}"/>
              </a:ext>
            </a:extLst>
          </p:cNvPr>
          <p:cNvSpPr txBox="1"/>
          <p:nvPr/>
        </p:nvSpPr>
        <p:spPr>
          <a:xfrm>
            <a:off x="4820900" y="5105962"/>
            <a:ext cx="2318263" cy="461665"/>
          </a:xfrm>
          <a:prstGeom prst="rect">
            <a:avLst/>
          </a:prstGeom>
          <a:noFill/>
        </p:spPr>
        <p:txBody>
          <a:bodyPr wrap="none" rtlCol="0">
            <a:spAutoFit/>
          </a:bodyPr>
          <a:lstStyle/>
          <a:p>
            <a:r>
              <a:rPr lang="en-US" sz="2400" b="1" dirty="0" err="1">
                <a:solidFill>
                  <a:srgbClr val="FF0000"/>
                </a:solidFill>
                <a:latin typeface="Arial" panose="020B0604020202020204" pitchFamily="34" charset="0"/>
                <a:cs typeface="Arial" panose="020B0604020202020204" pitchFamily="34" charset="0"/>
              </a:rPr>
              <a:t>Kd</a:t>
            </a:r>
            <a:r>
              <a:rPr lang="en-US" sz="2400" b="1" dirty="0">
                <a:solidFill>
                  <a:srgbClr val="FF0000"/>
                </a:solidFill>
                <a:latin typeface="Arial" panose="020B0604020202020204" pitchFamily="34" charset="0"/>
                <a:cs typeface="Arial" panose="020B0604020202020204" pitchFamily="34" charset="0"/>
              </a:rPr>
              <a:t>=72</a:t>
            </a:r>
            <a:r>
              <a:rPr lang="en-US" sz="2400" b="1" dirty="0">
                <a:solidFill>
                  <a:srgbClr val="FF0000"/>
                </a:solidFill>
                <a:latin typeface="Arial" panose="020B0604020202020204" pitchFamily="34" charset="0"/>
                <a:cs typeface="Arial" panose="020B0604020202020204" pitchFamily="34" charset="0"/>
                <a:sym typeface="Symbol" pitchFamily="2" charset="2"/>
              </a:rPr>
              <a:t>  </a:t>
            </a:r>
            <a:r>
              <a:rPr lang="en-US" sz="2400" b="1" dirty="0">
                <a:solidFill>
                  <a:srgbClr val="FF0000"/>
                </a:solidFill>
                <a:latin typeface="Arial" panose="020B0604020202020204" pitchFamily="34" charset="0"/>
                <a:cs typeface="Arial" panose="020B0604020202020204" pitchFamily="34" charset="0"/>
              </a:rPr>
              <a:t>34 </a:t>
            </a:r>
            <a:r>
              <a:rPr lang="en-US" sz="2400" b="1" dirty="0">
                <a:solidFill>
                  <a:srgbClr val="FF0000"/>
                </a:solidFill>
                <a:latin typeface="Symbol" pitchFamily="2" charset="2"/>
                <a:cs typeface="Arial" panose="020B0604020202020204" pitchFamily="34" charset="0"/>
              </a:rPr>
              <a:t>m</a:t>
            </a:r>
            <a:r>
              <a:rPr lang="en-US" sz="2400" b="1" dirty="0">
                <a:solidFill>
                  <a:srgbClr val="FF0000"/>
                </a:solidFill>
                <a:latin typeface="Arial" panose="020B0604020202020204" pitchFamily="34" charset="0"/>
                <a:cs typeface="Arial" panose="020B0604020202020204" pitchFamily="34" charset="0"/>
              </a:rPr>
              <a:t>M</a:t>
            </a:r>
          </a:p>
        </p:txBody>
      </p:sp>
      <p:grpSp>
        <p:nvGrpSpPr>
          <p:cNvPr id="12" name="Group 11">
            <a:extLst>
              <a:ext uri="{FF2B5EF4-FFF2-40B4-BE49-F238E27FC236}">
                <a16:creationId xmlns:a16="http://schemas.microsoft.com/office/drawing/2014/main" id="{B4B39211-2C70-8646-912B-495AEB6871FD}"/>
              </a:ext>
            </a:extLst>
          </p:cNvPr>
          <p:cNvGrpSpPr/>
          <p:nvPr/>
        </p:nvGrpSpPr>
        <p:grpSpPr>
          <a:xfrm>
            <a:off x="3684161" y="1594029"/>
            <a:ext cx="4591742" cy="3590144"/>
            <a:chOff x="1246449" y="1842441"/>
            <a:chExt cx="4591742" cy="3590144"/>
          </a:xfrm>
        </p:grpSpPr>
        <p:pic>
          <p:nvPicPr>
            <p:cNvPr id="5" name="Picture 4">
              <a:extLst>
                <a:ext uri="{FF2B5EF4-FFF2-40B4-BE49-F238E27FC236}">
                  <a16:creationId xmlns:a16="http://schemas.microsoft.com/office/drawing/2014/main" id="{55C6B905-7F8D-2147-A172-1B49F40D6CEA}"/>
                </a:ext>
              </a:extLst>
            </p:cNvPr>
            <p:cNvPicPr>
              <a:picLocks noChangeAspect="1"/>
            </p:cNvPicPr>
            <p:nvPr/>
          </p:nvPicPr>
          <p:blipFill>
            <a:blip r:embed="rId2"/>
            <a:stretch>
              <a:fillRect/>
            </a:stretch>
          </p:blipFill>
          <p:spPr>
            <a:xfrm>
              <a:off x="1246449" y="1842441"/>
              <a:ext cx="4591742" cy="3590144"/>
            </a:xfrm>
            <a:prstGeom prst="rect">
              <a:avLst/>
            </a:prstGeom>
          </p:spPr>
        </p:pic>
        <p:sp>
          <p:nvSpPr>
            <p:cNvPr id="8" name="Rectangle 7">
              <a:extLst>
                <a:ext uri="{FF2B5EF4-FFF2-40B4-BE49-F238E27FC236}">
                  <a16:creationId xmlns:a16="http://schemas.microsoft.com/office/drawing/2014/main" id="{CFD3EC0A-951A-AA45-9118-E7A599A68EE7}"/>
                </a:ext>
              </a:extLst>
            </p:cNvPr>
            <p:cNvSpPr/>
            <p:nvPr/>
          </p:nvSpPr>
          <p:spPr>
            <a:xfrm>
              <a:off x="3740727" y="3923607"/>
              <a:ext cx="1579418" cy="798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16EB976-7884-AF43-85A4-A2C004456C50}"/>
              </a:ext>
            </a:extLst>
          </p:cNvPr>
          <p:cNvSpPr txBox="1"/>
          <p:nvPr/>
        </p:nvSpPr>
        <p:spPr>
          <a:xfrm>
            <a:off x="3684161" y="5567627"/>
            <a:ext cx="512031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Surface Plasmon Resonance</a:t>
            </a:r>
          </a:p>
        </p:txBody>
      </p:sp>
      <p:sp>
        <p:nvSpPr>
          <p:cNvPr id="14" name="TextBox 13">
            <a:extLst>
              <a:ext uri="{FF2B5EF4-FFF2-40B4-BE49-F238E27FC236}">
                <a16:creationId xmlns:a16="http://schemas.microsoft.com/office/drawing/2014/main" id="{5A45B7B6-7B97-6940-91B4-A89E78F6B842}"/>
              </a:ext>
            </a:extLst>
          </p:cNvPr>
          <p:cNvSpPr txBox="1"/>
          <p:nvPr/>
        </p:nvSpPr>
        <p:spPr>
          <a:xfrm>
            <a:off x="1095251" y="495190"/>
            <a:ext cx="10001497"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N-terminus of NLP7 Binds to Nitrate</a:t>
            </a:r>
          </a:p>
        </p:txBody>
      </p:sp>
      <p:sp>
        <p:nvSpPr>
          <p:cNvPr id="15" name="TextBox 14">
            <a:extLst>
              <a:ext uri="{FF2B5EF4-FFF2-40B4-BE49-F238E27FC236}">
                <a16:creationId xmlns:a16="http://schemas.microsoft.com/office/drawing/2014/main" id="{F4489D52-E529-3241-A84D-2DF8D3133EA1}"/>
              </a:ext>
            </a:extLst>
          </p:cNvPr>
          <p:cNvSpPr txBox="1"/>
          <p:nvPr/>
        </p:nvSpPr>
        <p:spPr>
          <a:xfrm>
            <a:off x="5153158" y="1163651"/>
            <a:ext cx="2050561"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NLP7 (1-581)</a:t>
            </a:r>
          </a:p>
        </p:txBody>
      </p:sp>
    </p:spTree>
    <p:extLst>
      <p:ext uri="{BB962C8B-B14F-4D97-AF65-F5344CB8AC3E}">
        <p14:creationId xmlns:p14="http://schemas.microsoft.com/office/powerpoint/2010/main" val="199016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03A18-6ACC-AB28-198E-09F21115BAAE}"/>
              </a:ext>
            </a:extLst>
          </p:cNvPr>
          <p:cNvPicPr>
            <a:picLocks noChangeAspect="1"/>
          </p:cNvPicPr>
          <p:nvPr/>
        </p:nvPicPr>
        <p:blipFill>
          <a:blip r:embed="rId2"/>
          <a:stretch>
            <a:fillRect/>
          </a:stretch>
        </p:blipFill>
        <p:spPr>
          <a:xfrm>
            <a:off x="1096852" y="2111375"/>
            <a:ext cx="6324600" cy="1892300"/>
          </a:xfrm>
          <a:prstGeom prst="rect">
            <a:avLst/>
          </a:prstGeom>
        </p:spPr>
      </p:pic>
      <p:pic>
        <p:nvPicPr>
          <p:cNvPr id="5" name="Picture 4">
            <a:extLst>
              <a:ext uri="{FF2B5EF4-FFF2-40B4-BE49-F238E27FC236}">
                <a16:creationId xmlns:a16="http://schemas.microsoft.com/office/drawing/2014/main" id="{3C3AA3A7-9F17-15BB-8303-73ADD1F2266E}"/>
              </a:ext>
            </a:extLst>
          </p:cNvPr>
          <p:cNvPicPr>
            <a:picLocks noChangeAspect="1"/>
          </p:cNvPicPr>
          <p:nvPr/>
        </p:nvPicPr>
        <p:blipFill>
          <a:blip r:embed="rId3"/>
          <a:stretch>
            <a:fillRect/>
          </a:stretch>
        </p:blipFill>
        <p:spPr>
          <a:xfrm>
            <a:off x="2207371" y="4208463"/>
            <a:ext cx="3898900" cy="2184400"/>
          </a:xfrm>
          <a:prstGeom prst="rect">
            <a:avLst/>
          </a:prstGeom>
        </p:spPr>
      </p:pic>
      <p:sp>
        <p:nvSpPr>
          <p:cNvPr id="6" name="TextBox 5">
            <a:extLst>
              <a:ext uri="{FF2B5EF4-FFF2-40B4-BE49-F238E27FC236}">
                <a16:creationId xmlns:a16="http://schemas.microsoft.com/office/drawing/2014/main" id="{0B50B612-659A-BCFA-1062-9FB45623C092}"/>
              </a:ext>
            </a:extLst>
          </p:cNvPr>
          <p:cNvSpPr txBox="1"/>
          <p:nvPr/>
        </p:nvSpPr>
        <p:spPr>
          <a:xfrm>
            <a:off x="1464406" y="780940"/>
            <a:ext cx="9263187"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Split </a:t>
            </a:r>
            <a:r>
              <a:rPr lang="en-US" sz="2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mCitrine</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NLP7 Nitrate Sensor for Detecting NLP7-Nitrate Binding</a:t>
            </a:r>
          </a:p>
        </p:txBody>
      </p:sp>
      <p:pic>
        <p:nvPicPr>
          <p:cNvPr id="7" name="Picture 6">
            <a:extLst>
              <a:ext uri="{FF2B5EF4-FFF2-40B4-BE49-F238E27FC236}">
                <a16:creationId xmlns:a16="http://schemas.microsoft.com/office/drawing/2014/main" id="{65E883F3-249D-7296-D6C6-D5AD1CA2C226}"/>
              </a:ext>
            </a:extLst>
          </p:cNvPr>
          <p:cNvPicPr>
            <a:picLocks noChangeAspect="1"/>
          </p:cNvPicPr>
          <p:nvPr/>
        </p:nvPicPr>
        <p:blipFill>
          <a:blip r:embed="rId4"/>
          <a:stretch>
            <a:fillRect/>
          </a:stretch>
        </p:blipFill>
        <p:spPr>
          <a:xfrm>
            <a:off x="7753273" y="3343274"/>
            <a:ext cx="3380890" cy="3316287"/>
          </a:xfrm>
          <a:prstGeom prst="rect">
            <a:avLst/>
          </a:prstGeom>
        </p:spPr>
      </p:pic>
      <p:sp>
        <p:nvSpPr>
          <p:cNvPr id="8" name="TextBox 7">
            <a:extLst>
              <a:ext uri="{FF2B5EF4-FFF2-40B4-BE49-F238E27FC236}">
                <a16:creationId xmlns:a16="http://schemas.microsoft.com/office/drawing/2014/main" id="{92BB312E-C1EB-E9F8-B860-77BB46E977A6}"/>
              </a:ext>
            </a:extLst>
          </p:cNvPr>
          <p:cNvSpPr txBox="1"/>
          <p:nvPr/>
        </p:nvSpPr>
        <p:spPr>
          <a:xfrm rot="18321496">
            <a:off x="8043260" y="2742809"/>
            <a:ext cx="1107996" cy="369332"/>
          </a:xfrm>
          <a:prstGeom prst="rect">
            <a:avLst/>
          </a:prstGeom>
          <a:solidFill>
            <a:schemeClr val="bg1"/>
          </a:solidFill>
          <a:ln>
            <a:noFill/>
          </a:ln>
        </p:spPr>
        <p:txBody>
          <a:bodyPr wrap="none" rtlCol="0">
            <a:spAutoFit/>
          </a:bodyPr>
          <a:lstStyle/>
          <a:p>
            <a:r>
              <a:rPr lang="en-US" dirty="0"/>
              <a:t>NLP7-GFP</a:t>
            </a:r>
          </a:p>
        </p:txBody>
      </p:sp>
      <p:sp>
        <p:nvSpPr>
          <p:cNvPr id="9" name="TextBox 8">
            <a:extLst>
              <a:ext uri="{FF2B5EF4-FFF2-40B4-BE49-F238E27FC236}">
                <a16:creationId xmlns:a16="http://schemas.microsoft.com/office/drawing/2014/main" id="{FE11C4A4-73EB-83B0-DBD6-8A956094B372}"/>
              </a:ext>
            </a:extLst>
          </p:cNvPr>
          <p:cNvSpPr txBox="1"/>
          <p:nvPr/>
        </p:nvSpPr>
        <p:spPr>
          <a:xfrm rot="18367420">
            <a:off x="8686783" y="2215995"/>
            <a:ext cx="2165978" cy="646331"/>
          </a:xfrm>
          <a:prstGeom prst="rect">
            <a:avLst/>
          </a:prstGeom>
          <a:noFill/>
          <a:ln>
            <a:noFill/>
          </a:ln>
        </p:spPr>
        <p:txBody>
          <a:bodyPr wrap="none" rtlCol="0">
            <a:spAutoFit/>
          </a:bodyPr>
          <a:lstStyle/>
          <a:p>
            <a:r>
              <a:rPr lang="en-US" dirty="0"/>
              <a:t>NLP7(RRKKK/AAAAA)</a:t>
            </a:r>
          </a:p>
          <a:p>
            <a:r>
              <a:rPr lang="en-US" dirty="0"/>
              <a:t>-GFP</a:t>
            </a:r>
          </a:p>
        </p:txBody>
      </p:sp>
      <p:sp>
        <p:nvSpPr>
          <p:cNvPr id="3" name="TextBox 2">
            <a:extLst>
              <a:ext uri="{FF2B5EF4-FFF2-40B4-BE49-F238E27FC236}">
                <a16:creationId xmlns:a16="http://schemas.microsoft.com/office/drawing/2014/main" id="{BCFDE046-B3D7-EF07-C715-3ED26C3CE68E}"/>
              </a:ext>
            </a:extLst>
          </p:cNvPr>
          <p:cNvSpPr txBox="1"/>
          <p:nvPr/>
        </p:nvSpPr>
        <p:spPr>
          <a:xfrm>
            <a:off x="3013337" y="6373203"/>
            <a:ext cx="2890535" cy="369332"/>
          </a:xfrm>
          <a:prstGeom prst="rect">
            <a:avLst/>
          </a:prstGeom>
          <a:noFill/>
        </p:spPr>
        <p:txBody>
          <a:bodyPr wrap="none" rtlCol="0">
            <a:spAutoFit/>
          </a:bodyPr>
          <a:lstStyle/>
          <a:p>
            <a:r>
              <a:rPr lang="en-US" i="1" dirty="0" err="1">
                <a:latin typeface="Arial" panose="020B0604020202020204" pitchFamily="34" charset="0"/>
                <a:cs typeface="Arial" panose="020B0604020202020204" pitchFamily="34" charset="0"/>
              </a:rPr>
              <a:t>Zhiwei</a:t>
            </a:r>
            <a:r>
              <a:rPr lang="en-US" i="1" dirty="0">
                <a:latin typeface="Arial" panose="020B0604020202020204" pitchFamily="34" charset="0"/>
                <a:cs typeface="Arial" panose="020B0604020202020204" pitchFamily="34" charset="0"/>
              </a:rPr>
              <a:t> Lin &amp; </a:t>
            </a:r>
            <a:r>
              <a:rPr lang="en-US" i="1" dirty="0" err="1">
                <a:latin typeface="Arial" panose="020B0604020202020204" pitchFamily="34" charset="0"/>
                <a:cs typeface="Arial" panose="020B0604020202020204" pitchFamily="34" charset="0"/>
              </a:rPr>
              <a:t>Binqing</a:t>
            </a:r>
            <a:r>
              <a:rPr lang="en-US" i="1" dirty="0">
                <a:latin typeface="Arial" panose="020B0604020202020204" pitchFamily="34" charset="0"/>
                <a:cs typeface="Arial" panose="020B0604020202020204" pitchFamily="34" charset="0"/>
              </a:rPr>
              <a:t> Chen</a:t>
            </a:r>
          </a:p>
        </p:txBody>
      </p:sp>
    </p:spTree>
    <p:extLst>
      <p:ext uri="{BB962C8B-B14F-4D97-AF65-F5344CB8AC3E}">
        <p14:creationId xmlns:p14="http://schemas.microsoft.com/office/powerpoint/2010/main" val="1373935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AutoShape 2"/>
          <p:cNvSpPr>
            <a:spLocks noChangeArrowheads="1"/>
          </p:cNvSpPr>
          <p:nvPr/>
        </p:nvSpPr>
        <p:spPr bwMode="auto">
          <a:xfrm>
            <a:off x="2181614" y="1902950"/>
            <a:ext cx="6634582" cy="3371850"/>
          </a:xfrm>
          <a:prstGeom prst="roundRect">
            <a:avLst>
              <a:gd name="adj" fmla="val 16667"/>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w="9525">
            <a:solidFill>
              <a:schemeClr val="tx1"/>
            </a:solidFill>
            <a:round/>
            <a:headEnd/>
            <a:tailEnd/>
          </a:ln>
          <a:effectLst/>
        </p:spPr>
        <p:txBody>
          <a:bodyPr wrap="none" anchor="ctr"/>
          <a:lstStyle/>
          <a:p>
            <a:pPr algn="ctr"/>
            <a:endParaRPr lang="en-US" sz="1350" dirty="0">
              <a:solidFill>
                <a:srgbClr val="FF0000"/>
              </a:solidFill>
              <a:latin typeface="Arial" panose="020B0604020202020204" pitchFamily="34" charset="0"/>
              <a:cs typeface="Arial" panose="020B0604020202020204" pitchFamily="34" charset="0"/>
            </a:endParaRPr>
          </a:p>
        </p:txBody>
      </p:sp>
      <p:sp>
        <p:nvSpPr>
          <p:cNvPr id="5122" name="AutoShape 2"/>
          <p:cNvSpPr>
            <a:spLocks noChangeArrowheads="1"/>
          </p:cNvSpPr>
          <p:nvPr/>
        </p:nvSpPr>
        <p:spPr bwMode="auto">
          <a:xfrm>
            <a:off x="2276890" y="1981626"/>
            <a:ext cx="6440091" cy="3200400"/>
          </a:xfrm>
          <a:prstGeom prst="roundRect">
            <a:avLst>
              <a:gd name="adj" fmla="val 16667"/>
            </a:avLst>
          </a:prstGeom>
          <a:gradFill flip="none" rotWithShape="1">
            <a:gsLst>
              <a:gs pos="0">
                <a:schemeClr val="accent6">
                  <a:lumMod val="60000"/>
                  <a:lumOff val="40000"/>
                  <a:tint val="66000"/>
                  <a:satMod val="160000"/>
                </a:schemeClr>
              </a:gs>
              <a:gs pos="46000">
                <a:schemeClr val="accent6">
                  <a:lumMod val="60000"/>
                  <a:lumOff val="40000"/>
                  <a:tint val="44500"/>
                  <a:satMod val="160000"/>
                </a:schemeClr>
              </a:gs>
              <a:gs pos="100000">
                <a:schemeClr val="accent6">
                  <a:lumMod val="60000"/>
                  <a:lumOff val="40000"/>
                  <a:tint val="23500"/>
                  <a:satMod val="160000"/>
                </a:schemeClr>
              </a:gs>
              <a:gs pos="86500">
                <a:srgbClr val="EDF8E8"/>
              </a:gs>
              <a:gs pos="73000">
                <a:schemeClr val="accent6">
                  <a:lumMod val="60000"/>
                  <a:lumOff val="40000"/>
                  <a:tint val="23500"/>
                  <a:satMod val="160000"/>
                </a:schemeClr>
              </a:gs>
            </a:gsLst>
            <a:lin ang="5400000" scaled="1"/>
            <a:tileRect/>
          </a:gradFill>
          <a:ln w="9525">
            <a:solidFill>
              <a:schemeClr val="tx1"/>
            </a:solidFill>
            <a:round/>
            <a:headEnd/>
            <a:tailEnd/>
          </a:ln>
          <a:effectLst/>
        </p:spPr>
        <p:txBody>
          <a:bodyPr wrap="none" anchor="ctr"/>
          <a:lstStyle/>
          <a:p>
            <a:pPr algn="ctr"/>
            <a:endParaRPr lang="en-US" sz="1350" dirty="0">
              <a:solidFill>
                <a:srgbClr val="FF0000"/>
              </a:solidFill>
              <a:latin typeface="Arial" panose="020B0604020202020204" pitchFamily="34" charset="0"/>
              <a:cs typeface="Arial" panose="020B0604020202020204" pitchFamily="34" charset="0"/>
            </a:endParaRPr>
          </a:p>
        </p:txBody>
      </p:sp>
      <p:sp>
        <p:nvSpPr>
          <p:cNvPr id="5123" name="Oval 3"/>
          <p:cNvSpPr>
            <a:spLocks noChangeArrowheads="1"/>
          </p:cNvSpPr>
          <p:nvPr/>
        </p:nvSpPr>
        <p:spPr bwMode="auto">
          <a:xfrm>
            <a:off x="6533033" y="3428746"/>
            <a:ext cx="1943100" cy="1085850"/>
          </a:xfrm>
          <a:prstGeom prst="ellipse">
            <a:avLst/>
          </a:prstGeom>
          <a:solidFill>
            <a:schemeClr val="bg1"/>
          </a:solidFill>
          <a:ln w="9525">
            <a:solidFill>
              <a:schemeClr val="tx1"/>
            </a:solidFill>
            <a:round/>
            <a:headEnd/>
            <a:tailEnd/>
          </a:ln>
          <a:effectLst/>
        </p:spPr>
        <p:txBody>
          <a:bodyPr wrap="none" anchor="ctr"/>
          <a:lstStyle/>
          <a:p>
            <a:pPr algn="ctr"/>
            <a:endParaRPr kumimoji="1" lang="en-US" sz="1000">
              <a:latin typeface="Arial" panose="020B0604020202020204" pitchFamily="34" charset="0"/>
              <a:ea typeface="PMingLiU" pitchFamily="18" charset="-120"/>
              <a:cs typeface="Arial" panose="020B0604020202020204" pitchFamily="34" charset="0"/>
            </a:endParaRPr>
          </a:p>
        </p:txBody>
      </p:sp>
      <p:sp>
        <p:nvSpPr>
          <p:cNvPr id="5124" name="Text Box 4"/>
          <p:cNvSpPr txBox="1">
            <a:spLocks noChangeArrowheads="1"/>
          </p:cNvSpPr>
          <p:nvPr/>
        </p:nvSpPr>
        <p:spPr bwMode="auto">
          <a:xfrm>
            <a:off x="5126735" y="5538216"/>
            <a:ext cx="1043876" cy="584775"/>
          </a:xfrm>
          <a:prstGeom prst="rect">
            <a:avLst/>
          </a:prstGeom>
          <a:noFill/>
          <a:ln w="9525">
            <a:noFill/>
            <a:miter lim="800000"/>
            <a:headEnd/>
            <a:tailEnd/>
          </a:ln>
          <a:effectLst/>
        </p:spPr>
        <p:txBody>
          <a:bodyPr wrap="none">
            <a:spAutoFit/>
          </a:bodyPr>
          <a:lstStyle/>
          <a:p>
            <a:r>
              <a:rPr kumimoji="1" lang="en-US" altLang="zh-TW" sz="3200" b="1" dirty="0">
                <a:solidFill>
                  <a:srgbClr val="FF0000"/>
                </a:solidFill>
                <a:latin typeface="Arial" panose="020B0604020202020204" pitchFamily="34" charset="0"/>
                <a:ea typeface="PMingLiU" pitchFamily="18" charset="-120"/>
                <a:cs typeface="Arial" panose="020B0604020202020204" pitchFamily="34" charset="0"/>
              </a:rPr>
              <a:t>NO</a:t>
            </a:r>
            <a:r>
              <a:rPr kumimoji="1" lang="en-US" altLang="zh-TW" sz="3200" b="1" baseline="-25000" dirty="0">
                <a:solidFill>
                  <a:srgbClr val="FF0000"/>
                </a:solidFill>
                <a:latin typeface="Arial" panose="020B0604020202020204" pitchFamily="34" charset="0"/>
                <a:ea typeface="PMingLiU" pitchFamily="18" charset="-120"/>
                <a:cs typeface="Arial" panose="020B0604020202020204" pitchFamily="34" charset="0"/>
              </a:rPr>
              <a:t>3</a:t>
            </a:r>
            <a:r>
              <a:rPr kumimoji="1" lang="en-US" altLang="zh-TW" sz="3200" b="1" baseline="30000" dirty="0">
                <a:solidFill>
                  <a:srgbClr val="FF0000"/>
                </a:solidFill>
                <a:latin typeface="Arial" panose="020B0604020202020204" pitchFamily="34" charset="0"/>
                <a:ea typeface="PMingLiU" pitchFamily="18" charset="-120"/>
                <a:cs typeface="Arial" panose="020B0604020202020204" pitchFamily="34" charset="0"/>
              </a:rPr>
              <a:t>-</a:t>
            </a:r>
          </a:p>
        </p:txBody>
      </p:sp>
      <p:sp>
        <p:nvSpPr>
          <p:cNvPr id="5129" name="Oval 9"/>
          <p:cNvSpPr>
            <a:spLocks noChangeArrowheads="1"/>
          </p:cNvSpPr>
          <p:nvPr/>
        </p:nvSpPr>
        <p:spPr bwMode="auto">
          <a:xfrm>
            <a:off x="6348733" y="2057147"/>
            <a:ext cx="1537405" cy="1198721"/>
          </a:xfrm>
          <a:prstGeom prst="ellipse">
            <a:avLst/>
          </a:prstGeom>
          <a:solidFill>
            <a:schemeClr val="bg1"/>
          </a:solidFill>
          <a:ln w="9525">
            <a:solidFill>
              <a:schemeClr val="tx1"/>
            </a:solidFill>
            <a:round/>
            <a:headEnd/>
            <a:tailEnd/>
          </a:ln>
          <a:effectLst/>
        </p:spPr>
        <p:txBody>
          <a:bodyPr wrap="none" anchor="ctr"/>
          <a:lstStyle/>
          <a:p>
            <a:pPr algn="ctr"/>
            <a:endParaRPr kumimoji="1" lang="en-US" sz="1350" b="1">
              <a:latin typeface="Arial" panose="020B0604020202020204" pitchFamily="34" charset="0"/>
              <a:ea typeface="PMingLiU" pitchFamily="18" charset="-120"/>
              <a:cs typeface="Arial" panose="020B0604020202020204" pitchFamily="34" charset="0"/>
            </a:endParaRPr>
          </a:p>
        </p:txBody>
      </p:sp>
      <p:sp>
        <p:nvSpPr>
          <p:cNvPr id="5130" name="Text Box 10"/>
          <p:cNvSpPr txBox="1">
            <a:spLocks noChangeArrowheads="1"/>
          </p:cNvSpPr>
          <p:nvPr/>
        </p:nvSpPr>
        <p:spPr bwMode="auto">
          <a:xfrm>
            <a:off x="7618885" y="4085972"/>
            <a:ext cx="582211" cy="307777"/>
          </a:xfrm>
          <a:prstGeom prst="rect">
            <a:avLst/>
          </a:prstGeom>
          <a:noFill/>
          <a:ln w="9525">
            <a:noFill/>
            <a:miter lim="800000"/>
            <a:headEnd/>
            <a:tailEnd/>
          </a:ln>
          <a:effectLst/>
        </p:spPr>
        <p:txBody>
          <a:bodyPr wrap="none">
            <a:spAutoFit/>
          </a:bodyPr>
          <a:lstStyle/>
          <a:p>
            <a:r>
              <a:rPr kumimoji="1" lang="en-US" altLang="zh-TW" sz="1400" b="1" dirty="0">
                <a:latin typeface="Arial" panose="020B0604020202020204" pitchFamily="34" charset="0"/>
                <a:ea typeface="PMingLiU" pitchFamily="18" charset="-120"/>
                <a:cs typeface="Arial" panose="020B0604020202020204" pitchFamily="34" charset="0"/>
              </a:rPr>
              <a:t>NH</a:t>
            </a:r>
            <a:r>
              <a:rPr kumimoji="1" lang="en-US" altLang="zh-TW" sz="1400" b="1" baseline="-25000" dirty="0">
                <a:latin typeface="Arial" panose="020B0604020202020204" pitchFamily="34" charset="0"/>
                <a:ea typeface="PMingLiU" pitchFamily="18" charset="-120"/>
                <a:cs typeface="Arial" panose="020B0604020202020204" pitchFamily="34" charset="0"/>
              </a:rPr>
              <a:t>4</a:t>
            </a:r>
            <a:r>
              <a:rPr kumimoji="1" lang="en-US" altLang="zh-TW" sz="1400" b="1" baseline="30000" dirty="0">
                <a:latin typeface="Arial" panose="020B0604020202020204" pitchFamily="34" charset="0"/>
                <a:ea typeface="PMingLiU" pitchFamily="18" charset="-120"/>
                <a:cs typeface="Arial" panose="020B0604020202020204" pitchFamily="34" charset="0"/>
              </a:rPr>
              <a:t>+</a:t>
            </a:r>
          </a:p>
        </p:txBody>
      </p:sp>
      <p:sp>
        <p:nvSpPr>
          <p:cNvPr id="5131" name="Text Box 11"/>
          <p:cNvSpPr txBox="1">
            <a:spLocks noChangeArrowheads="1"/>
          </p:cNvSpPr>
          <p:nvPr/>
        </p:nvSpPr>
        <p:spPr bwMode="auto">
          <a:xfrm>
            <a:off x="6248813" y="4363625"/>
            <a:ext cx="561372" cy="307777"/>
          </a:xfrm>
          <a:prstGeom prst="rect">
            <a:avLst/>
          </a:prstGeom>
          <a:noFill/>
          <a:ln w="9525">
            <a:noFill/>
            <a:miter lim="800000"/>
            <a:headEnd/>
            <a:tailEnd/>
          </a:ln>
          <a:effectLst/>
        </p:spPr>
        <p:txBody>
          <a:bodyPr wrap="none">
            <a:spAutoFit/>
          </a:bodyPr>
          <a:lstStyle/>
          <a:p>
            <a:r>
              <a:rPr kumimoji="1" lang="en-US" altLang="zh-TW" sz="1400" b="1" dirty="0">
                <a:latin typeface="Arial" panose="020B0604020202020204" pitchFamily="34" charset="0"/>
                <a:ea typeface="PMingLiU" pitchFamily="18" charset="-120"/>
                <a:cs typeface="Arial" panose="020B0604020202020204" pitchFamily="34" charset="0"/>
              </a:rPr>
              <a:t>NO</a:t>
            </a:r>
            <a:r>
              <a:rPr kumimoji="1" lang="en-US" altLang="zh-TW" sz="1400" b="1" baseline="-25000" dirty="0">
                <a:latin typeface="Arial" panose="020B0604020202020204" pitchFamily="34" charset="0"/>
                <a:ea typeface="PMingLiU" pitchFamily="18" charset="-120"/>
                <a:cs typeface="Arial" panose="020B0604020202020204" pitchFamily="34" charset="0"/>
              </a:rPr>
              <a:t>2</a:t>
            </a:r>
            <a:r>
              <a:rPr kumimoji="1" lang="en-US" altLang="zh-TW" sz="1400" b="1" baseline="30000" dirty="0">
                <a:latin typeface="Arial" panose="020B0604020202020204" pitchFamily="34" charset="0"/>
                <a:ea typeface="PMingLiU" pitchFamily="18" charset="-120"/>
                <a:cs typeface="Arial" panose="020B0604020202020204" pitchFamily="34" charset="0"/>
              </a:rPr>
              <a:t>-</a:t>
            </a:r>
          </a:p>
        </p:txBody>
      </p:sp>
      <p:sp>
        <p:nvSpPr>
          <p:cNvPr id="5132" name="Text Box 12"/>
          <p:cNvSpPr txBox="1">
            <a:spLocks noChangeArrowheads="1"/>
          </p:cNvSpPr>
          <p:nvPr/>
        </p:nvSpPr>
        <p:spPr bwMode="auto">
          <a:xfrm>
            <a:off x="6912161" y="4064585"/>
            <a:ext cx="561372" cy="307777"/>
          </a:xfrm>
          <a:prstGeom prst="rect">
            <a:avLst/>
          </a:prstGeom>
          <a:noFill/>
          <a:ln w="9525">
            <a:noFill/>
            <a:miter lim="800000"/>
            <a:headEnd/>
            <a:tailEnd/>
          </a:ln>
          <a:effectLst/>
        </p:spPr>
        <p:txBody>
          <a:bodyPr wrap="none">
            <a:spAutoFit/>
          </a:bodyPr>
          <a:lstStyle/>
          <a:p>
            <a:r>
              <a:rPr kumimoji="1" lang="en-US" altLang="zh-TW" sz="1400" b="1" dirty="0">
                <a:latin typeface="Arial" panose="020B0604020202020204" pitchFamily="34" charset="0"/>
                <a:ea typeface="PMingLiU" pitchFamily="18" charset="-120"/>
                <a:cs typeface="Arial" panose="020B0604020202020204" pitchFamily="34" charset="0"/>
              </a:rPr>
              <a:t>NO</a:t>
            </a:r>
            <a:r>
              <a:rPr kumimoji="1" lang="en-US" altLang="zh-TW" sz="1400" b="1" baseline="-25000" dirty="0">
                <a:latin typeface="Arial" panose="020B0604020202020204" pitchFamily="34" charset="0"/>
                <a:ea typeface="PMingLiU" pitchFamily="18" charset="-120"/>
                <a:cs typeface="Arial" panose="020B0604020202020204" pitchFamily="34" charset="0"/>
              </a:rPr>
              <a:t>2</a:t>
            </a:r>
            <a:r>
              <a:rPr kumimoji="1" lang="en-US" altLang="zh-TW" sz="1400" b="1" baseline="30000" dirty="0">
                <a:latin typeface="Arial" panose="020B0604020202020204" pitchFamily="34" charset="0"/>
                <a:ea typeface="PMingLiU" pitchFamily="18" charset="-120"/>
                <a:cs typeface="Arial" panose="020B0604020202020204" pitchFamily="34" charset="0"/>
              </a:rPr>
              <a:t>-</a:t>
            </a:r>
          </a:p>
        </p:txBody>
      </p:sp>
      <p:sp>
        <p:nvSpPr>
          <p:cNvPr id="5133" name="Line 13"/>
          <p:cNvSpPr>
            <a:spLocks noChangeShapeType="1"/>
          </p:cNvSpPr>
          <p:nvPr/>
        </p:nvSpPr>
        <p:spPr bwMode="auto">
          <a:xfrm>
            <a:off x="7398307" y="4247896"/>
            <a:ext cx="270272" cy="0"/>
          </a:xfrm>
          <a:prstGeom prst="line">
            <a:avLst/>
          </a:prstGeom>
          <a:noFill/>
          <a:ln w="25400">
            <a:solidFill>
              <a:schemeClr val="tx1"/>
            </a:solidFill>
            <a:round/>
            <a:headEnd/>
            <a:tailEnd type="triangle" w="med" len="med"/>
          </a:ln>
          <a:effectLst/>
        </p:spPr>
        <p:txBody>
          <a:bodyPr/>
          <a:lstStyle/>
          <a:p>
            <a:endParaRPr lang="en-US" sz="1000">
              <a:latin typeface="Arial" panose="020B0604020202020204" pitchFamily="34" charset="0"/>
              <a:cs typeface="Arial" panose="020B0604020202020204" pitchFamily="34" charset="0"/>
            </a:endParaRPr>
          </a:p>
        </p:txBody>
      </p:sp>
      <p:sp>
        <p:nvSpPr>
          <p:cNvPr id="5134" name="Line 14"/>
          <p:cNvSpPr>
            <a:spLocks noChangeShapeType="1"/>
          </p:cNvSpPr>
          <p:nvPr/>
        </p:nvSpPr>
        <p:spPr bwMode="auto">
          <a:xfrm>
            <a:off x="5816616" y="4504868"/>
            <a:ext cx="432197" cy="0"/>
          </a:xfrm>
          <a:prstGeom prst="line">
            <a:avLst/>
          </a:prstGeom>
          <a:noFill/>
          <a:ln w="25400">
            <a:solidFill>
              <a:schemeClr val="tx1"/>
            </a:solidFill>
            <a:round/>
            <a:headEnd/>
            <a:tailEnd type="triangle" w="med" len="med"/>
          </a:ln>
          <a:effectLst/>
        </p:spPr>
        <p:txBody>
          <a:bodyPr/>
          <a:lstStyle/>
          <a:p>
            <a:endParaRPr lang="en-US" sz="1000">
              <a:latin typeface="Arial" panose="020B0604020202020204" pitchFamily="34" charset="0"/>
              <a:cs typeface="Arial" panose="020B0604020202020204" pitchFamily="34" charset="0"/>
            </a:endParaRPr>
          </a:p>
        </p:txBody>
      </p:sp>
      <p:sp>
        <p:nvSpPr>
          <p:cNvPr id="5135" name="Line 15"/>
          <p:cNvSpPr>
            <a:spLocks noChangeShapeType="1"/>
          </p:cNvSpPr>
          <p:nvPr/>
        </p:nvSpPr>
        <p:spPr bwMode="auto">
          <a:xfrm flipV="1">
            <a:off x="6563229" y="4232749"/>
            <a:ext cx="387293" cy="167368"/>
          </a:xfrm>
          <a:prstGeom prst="line">
            <a:avLst/>
          </a:prstGeom>
          <a:noFill/>
          <a:ln w="12700">
            <a:solidFill>
              <a:schemeClr val="tx1"/>
            </a:solidFill>
            <a:round/>
            <a:headEnd/>
            <a:tailEnd type="triangle" w="med" len="med"/>
          </a:ln>
          <a:effectLst/>
        </p:spPr>
        <p:txBody>
          <a:bodyPr/>
          <a:lstStyle/>
          <a:p>
            <a:endParaRPr lang="en-US" sz="1000">
              <a:latin typeface="Arial" panose="020B0604020202020204" pitchFamily="34" charset="0"/>
              <a:cs typeface="Arial" panose="020B0604020202020204" pitchFamily="34" charset="0"/>
            </a:endParaRPr>
          </a:p>
        </p:txBody>
      </p:sp>
      <p:sp>
        <p:nvSpPr>
          <p:cNvPr id="5137" name="Line 17"/>
          <p:cNvSpPr>
            <a:spLocks noChangeShapeType="1"/>
          </p:cNvSpPr>
          <p:nvPr/>
        </p:nvSpPr>
        <p:spPr bwMode="auto">
          <a:xfrm flipV="1">
            <a:off x="7887964" y="3815699"/>
            <a:ext cx="0" cy="270272"/>
          </a:xfrm>
          <a:prstGeom prst="line">
            <a:avLst/>
          </a:prstGeom>
          <a:noFill/>
          <a:ln w="25400">
            <a:solidFill>
              <a:schemeClr val="tx1"/>
            </a:solidFill>
            <a:round/>
            <a:headEnd/>
            <a:tailEnd type="triangle" w="med" len="med"/>
          </a:ln>
          <a:effectLst/>
        </p:spPr>
        <p:txBody>
          <a:bodyPr/>
          <a:lstStyle/>
          <a:p>
            <a:endParaRPr lang="en-US" sz="1000">
              <a:latin typeface="Arial" panose="020B0604020202020204" pitchFamily="34" charset="0"/>
              <a:cs typeface="Arial" panose="020B0604020202020204" pitchFamily="34" charset="0"/>
            </a:endParaRPr>
          </a:p>
        </p:txBody>
      </p:sp>
      <p:sp>
        <p:nvSpPr>
          <p:cNvPr id="5138" name="Rectangle 18"/>
          <p:cNvSpPr>
            <a:spLocks noChangeArrowheads="1"/>
          </p:cNvSpPr>
          <p:nvPr/>
        </p:nvSpPr>
        <p:spPr bwMode="auto">
          <a:xfrm>
            <a:off x="7379239" y="3121586"/>
            <a:ext cx="1249060" cy="307777"/>
          </a:xfrm>
          <a:prstGeom prst="rect">
            <a:avLst/>
          </a:prstGeom>
          <a:noFill/>
          <a:ln w="9525">
            <a:noFill/>
            <a:miter lim="800000"/>
            <a:headEnd/>
            <a:tailEnd/>
          </a:ln>
          <a:effectLst/>
        </p:spPr>
        <p:txBody>
          <a:bodyPr wrap="none">
            <a:spAutoFit/>
          </a:bodyPr>
          <a:lstStyle/>
          <a:p>
            <a:r>
              <a:rPr kumimoji="1" lang="en-US" altLang="zh-TW" sz="1400" b="1" dirty="0">
                <a:latin typeface="Arial" panose="020B0604020202020204" pitchFamily="34" charset="0"/>
                <a:ea typeface="PMingLiU" pitchFamily="18" charset="-120"/>
                <a:cs typeface="Arial" panose="020B0604020202020204" pitchFamily="34" charset="0"/>
              </a:rPr>
              <a:t>Amino acids</a:t>
            </a:r>
          </a:p>
        </p:txBody>
      </p:sp>
      <p:sp>
        <p:nvSpPr>
          <p:cNvPr id="5142" name="Text Box 22"/>
          <p:cNvSpPr txBox="1">
            <a:spLocks noChangeArrowheads="1"/>
          </p:cNvSpPr>
          <p:nvPr/>
        </p:nvSpPr>
        <p:spPr bwMode="auto">
          <a:xfrm>
            <a:off x="5689579" y="5241592"/>
            <a:ext cx="659155" cy="369332"/>
          </a:xfrm>
          <a:prstGeom prst="rect">
            <a:avLst/>
          </a:prstGeom>
          <a:noFill/>
          <a:ln w="9525">
            <a:noFill/>
            <a:miter lim="800000"/>
            <a:headEnd/>
            <a:tailEnd/>
          </a:ln>
          <a:effectLst/>
        </p:spPr>
        <p:txBody>
          <a:bodyPr wrap="none">
            <a:spAutoFit/>
          </a:bodyPr>
          <a:lstStyle/>
          <a:p>
            <a:r>
              <a:rPr kumimoji="1" lang="en-US" altLang="zh-TW" b="1" dirty="0">
                <a:latin typeface="Arial" panose="020B0604020202020204" pitchFamily="34" charset="0"/>
                <a:ea typeface="PMingLiU" pitchFamily="18" charset="-120"/>
                <a:cs typeface="Arial" panose="020B0604020202020204" pitchFamily="34" charset="0"/>
              </a:rPr>
              <a:t>NRT</a:t>
            </a:r>
          </a:p>
        </p:txBody>
      </p:sp>
      <p:sp>
        <p:nvSpPr>
          <p:cNvPr id="5144" name="Line 24"/>
          <p:cNvSpPr>
            <a:spLocks noChangeShapeType="1"/>
          </p:cNvSpPr>
          <p:nvPr/>
        </p:nvSpPr>
        <p:spPr bwMode="auto">
          <a:xfrm flipV="1">
            <a:off x="5587118" y="3485999"/>
            <a:ext cx="870139" cy="739492"/>
          </a:xfrm>
          <a:prstGeom prst="line">
            <a:avLst/>
          </a:prstGeom>
          <a:noFill/>
          <a:ln w="9525">
            <a:solidFill>
              <a:schemeClr val="tx1"/>
            </a:solidFill>
            <a:round/>
            <a:headEnd type="triangle" w="med" len="med"/>
            <a:tailEnd type="triangle" w="med" len="med"/>
          </a:ln>
          <a:effectLst/>
        </p:spPr>
        <p:txBody>
          <a:bodyPr/>
          <a:lstStyle/>
          <a:p>
            <a:endParaRPr lang="en-US" sz="1000">
              <a:latin typeface="Arial" panose="020B0604020202020204" pitchFamily="34" charset="0"/>
              <a:cs typeface="Arial" panose="020B0604020202020204" pitchFamily="34" charset="0"/>
            </a:endParaRPr>
          </a:p>
        </p:txBody>
      </p:sp>
      <p:sp>
        <p:nvSpPr>
          <p:cNvPr id="5145" name="Rectangle 25"/>
          <p:cNvSpPr>
            <a:spLocks noChangeArrowheads="1"/>
          </p:cNvSpPr>
          <p:nvPr/>
        </p:nvSpPr>
        <p:spPr bwMode="auto">
          <a:xfrm>
            <a:off x="7047383" y="2457197"/>
            <a:ext cx="860877" cy="307777"/>
          </a:xfrm>
          <a:prstGeom prst="rect">
            <a:avLst/>
          </a:prstGeom>
          <a:noFill/>
          <a:ln w="9525">
            <a:noFill/>
            <a:miter lim="800000"/>
            <a:headEnd/>
            <a:tailEnd/>
          </a:ln>
          <a:effectLst/>
        </p:spPr>
        <p:txBody>
          <a:bodyPr wrap="none">
            <a:spAutoFit/>
          </a:bodyPr>
          <a:lstStyle/>
          <a:p>
            <a:r>
              <a:rPr kumimoji="1" lang="en-US" altLang="zh-TW" sz="1400" b="1" dirty="0">
                <a:solidFill>
                  <a:schemeClr val="bg1">
                    <a:lumMod val="50000"/>
                  </a:schemeClr>
                </a:solidFill>
                <a:latin typeface="Arial" panose="020B0604020202020204" pitchFamily="34" charset="0"/>
                <a:ea typeface="PMingLiU" pitchFamily="18" charset="-120"/>
                <a:cs typeface="Arial" panose="020B0604020202020204" pitchFamily="34" charset="0"/>
              </a:rPr>
              <a:t>Vacuole</a:t>
            </a:r>
          </a:p>
        </p:txBody>
      </p:sp>
      <p:sp>
        <p:nvSpPr>
          <p:cNvPr id="5156" name="Text Box 36"/>
          <p:cNvSpPr txBox="1">
            <a:spLocks noChangeArrowheads="1"/>
          </p:cNvSpPr>
          <p:nvPr/>
        </p:nvSpPr>
        <p:spPr bwMode="auto">
          <a:xfrm>
            <a:off x="6611144" y="3639133"/>
            <a:ext cx="771365" cy="307777"/>
          </a:xfrm>
          <a:prstGeom prst="rect">
            <a:avLst/>
          </a:prstGeom>
          <a:noFill/>
          <a:ln w="9525">
            <a:noFill/>
            <a:miter lim="800000"/>
            <a:headEnd/>
            <a:tailEnd/>
          </a:ln>
          <a:effectLst/>
        </p:spPr>
        <p:txBody>
          <a:bodyPr wrap="none">
            <a:spAutoFit/>
          </a:bodyPr>
          <a:lstStyle/>
          <a:p>
            <a:r>
              <a:rPr kumimoji="1" lang="en-US" altLang="zh-TW" sz="1400" b="1" dirty="0">
                <a:solidFill>
                  <a:schemeClr val="bg1">
                    <a:lumMod val="50000"/>
                  </a:schemeClr>
                </a:solidFill>
                <a:latin typeface="Arial" panose="020B0604020202020204" pitchFamily="34" charset="0"/>
                <a:ea typeface="PMingLiU" pitchFamily="18" charset="-120"/>
                <a:cs typeface="Arial" panose="020B0604020202020204" pitchFamily="34" charset="0"/>
              </a:rPr>
              <a:t>Plastid</a:t>
            </a:r>
          </a:p>
        </p:txBody>
      </p:sp>
      <p:sp>
        <p:nvSpPr>
          <p:cNvPr id="5157" name="Text Box 37"/>
          <p:cNvSpPr txBox="1">
            <a:spLocks noChangeArrowheads="1"/>
          </p:cNvSpPr>
          <p:nvPr/>
        </p:nvSpPr>
        <p:spPr bwMode="auto">
          <a:xfrm>
            <a:off x="6378875" y="2383109"/>
            <a:ext cx="667170" cy="369332"/>
          </a:xfrm>
          <a:prstGeom prst="rect">
            <a:avLst/>
          </a:prstGeom>
          <a:noFill/>
          <a:ln w="9525">
            <a:noFill/>
            <a:miter lim="800000"/>
            <a:headEnd/>
            <a:tailEnd/>
          </a:ln>
          <a:effectLst/>
        </p:spPr>
        <p:txBody>
          <a:bodyPr wrap="none">
            <a:spAutoFit/>
          </a:bodyPr>
          <a:lstStyle/>
          <a:p>
            <a:r>
              <a:rPr kumimoji="1" lang="en-US" altLang="zh-TW" b="1" dirty="0">
                <a:latin typeface="Arial" panose="020B0604020202020204" pitchFamily="34" charset="0"/>
                <a:ea typeface="PMingLiU" pitchFamily="18" charset="-120"/>
                <a:cs typeface="Arial" panose="020B0604020202020204" pitchFamily="34" charset="0"/>
              </a:rPr>
              <a:t>NO</a:t>
            </a:r>
            <a:r>
              <a:rPr kumimoji="1" lang="en-US" altLang="zh-TW" b="1" baseline="-25000" dirty="0">
                <a:latin typeface="Arial" panose="020B0604020202020204" pitchFamily="34" charset="0"/>
                <a:ea typeface="PMingLiU" pitchFamily="18" charset="-120"/>
                <a:cs typeface="Arial" panose="020B0604020202020204" pitchFamily="34" charset="0"/>
              </a:rPr>
              <a:t>3</a:t>
            </a:r>
            <a:r>
              <a:rPr kumimoji="1" lang="en-US" altLang="zh-TW" b="1" baseline="30000" dirty="0">
                <a:latin typeface="Arial" panose="020B0604020202020204" pitchFamily="34" charset="0"/>
                <a:ea typeface="PMingLiU" pitchFamily="18" charset="-120"/>
                <a:cs typeface="Arial" panose="020B0604020202020204" pitchFamily="34" charset="0"/>
              </a:rPr>
              <a:t>-</a:t>
            </a:r>
          </a:p>
        </p:txBody>
      </p:sp>
      <p:sp>
        <p:nvSpPr>
          <p:cNvPr id="5158" name="Text Box 38"/>
          <p:cNvSpPr txBox="1">
            <a:spLocks noChangeArrowheads="1"/>
          </p:cNvSpPr>
          <p:nvPr/>
        </p:nvSpPr>
        <p:spPr bwMode="auto">
          <a:xfrm>
            <a:off x="5839316" y="4269555"/>
            <a:ext cx="370614" cy="246221"/>
          </a:xfrm>
          <a:prstGeom prst="rect">
            <a:avLst/>
          </a:prstGeom>
          <a:noFill/>
          <a:ln w="9525">
            <a:noFill/>
            <a:miter lim="800000"/>
            <a:headEnd/>
            <a:tailEnd/>
          </a:ln>
          <a:effectLst/>
        </p:spPr>
        <p:txBody>
          <a:bodyPr wrap="none">
            <a:spAutoFit/>
          </a:bodyPr>
          <a:lstStyle/>
          <a:p>
            <a:r>
              <a:rPr kumimoji="1" lang="en-US" altLang="zh-TW" sz="1000" b="1" dirty="0">
                <a:latin typeface="Arial" panose="020B0604020202020204" pitchFamily="34" charset="0"/>
                <a:ea typeface="PMingLiU" pitchFamily="18" charset="-120"/>
                <a:cs typeface="Arial" panose="020B0604020202020204" pitchFamily="34" charset="0"/>
              </a:rPr>
              <a:t>NR</a:t>
            </a:r>
          </a:p>
        </p:txBody>
      </p:sp>
      <p:sp>
        <p:nvSpPr>
          <p:cNvPr id="5159" name="Text Box 39"/>
          <p:cNvSpPr txBox="1">
            <a:spLocks noChangeArrowheads="1"/>
          </p:cNvSpPr>
          <p:nvPr/>
        </p:nvSpPr>
        <p:spPr bwMode="auto">
          <a:xfrm>
            <a:off x="7309838" y="3924046"/>
            <a:ext cx="449162" cy="276999"/>
          </a:xfrm>
          <a:prstGeom prst="rect">
            <a:avLst/>
          </a:prstGeom>
          <a:noFill/>
          <a:ln w="9525">
            <a:noFill/>
            <a:miter lim="800000"/>
            <a:headEnd/>
            <a:tailEnd/>
          </a:ln>
          <a:effectLst/>
        </p:spPr>
        <p:txBody>
          <a:bodyPr wrap="none">
            <a:spAutoFit/>
          </a:bodyPr>
          <a:lstStyle/>
          <a:p>
            <a:r>
              <a:rPr kumimoji="1" lang="en-US" altLang="zh-TW" sz="1200" b="1" dirty="0">
                <a:latin typeface="Arial" panose="020B0604020202020204" pitchFamily="34" charset="0"/>
                <a:ea typeface="PMingLiU" pitchFamily="18" charset="-120"/>
                <a:cs typeface="Arial" panose="020B0604020202020204" pitchFamily="34" charset="0"/>
              </a:rPr>
              <a:t>NIR</a:t>
            </a:r>
          </a:p>
        </p:txBody>
      </p:sp>
      <p:sp>
        <p:nvSpPr>
          <p:cNvPr id="5161" name="Text Box 41"/>
          <p:cNvSpPr txBox="1">
            <a:spLocks noChangeArrowheads="1"/>
          </p:cNvSpPr>
          <p:nvPr/>
        </p:nvSpPr>
        <p:spPr bwMode="auto">
          <a:xfrm>
            <a:off x="7607366" y="3530192"/>
            <a:ext cx="562975" cy="307777"/>
          </a:xfrm>
          <a:prstGeom prst="rect">
            <a:avLst/>
          </a:prstGeom>
          <a:noFill/>
          <a:ln w="9525">
            <a:noFill/>
            <a:miter lim="800000"/>
            <a:headEnd/>
            <a:tailEnd/>
          </a:ln>
          <a:effectLst/>
        </p:spPr>
        <p:txBody>
          <a:bodyPr wrap="none">
            <a:spAutoFit/>
          </a:bodyPr>
          <a:lstStyle/>
          <a:p>
            <a:r>
              <a:rPr kumimoji="1" lang="en-US" altLang="zh-TW" sz="1400" b="1" dirty="0">
                <a:latin typeface="Arial" panose="020B0604020202020204" pitchFamily="34" charset="0"/>
                <a:ea typeface="PMingLiU" pitchFamily="18" charset="-120"/>
                <a:cs typeface="Arial" panose="020B0604020202020204" pitchFamily="34" charset="0"/>
              </a:rPr>
              <a:t>GLN</a:t>
            </a:r>
          </a:p>
        </p:txBody>
      </p:sp>
      <p:sp>
        <p:nvSpPr>
          <p:cNvPr id="5162" name="Text Box 42"/>
          <p:cNvSpPr txBox="1">
            <a:spLocks noChangeArrowheads="1"/>
          </p:cNvSpPr>
          <p:nvPr/>
        </p:nvSpPr>
        <p:spPr bwMode="auto">
          <a:xfrm>
            <a:off x="7912916" y="3833558"/>
            <a:ext cx="407484" cy="276999"/>
          </a:xfrm>
          <a:prstGeom prst="rect">
            <a:avLst/>
          </a:prstGeom>
          <a:noFill/>
          <a:ln w="9525">
            <a:noFill/>
            <a:miter lim="800000"/>
            <a:headEnd/>
            <a:tailEnd/>
          </a:ln>
          <a:effectLst/>
        </p:spPr>
        <p:txBody>
          <a:bodyPr wrap="none">
            <a:spAutoFit/>
          </a:bodyPr>
          <a:lstStyle/>
          <a:p>
            <a:r>
              <a:rPr kumimoji="1" lang="en-US" altLang="zh-TW" sz="1200" b="1" dirty="0">
                <a:latin typeface="Arial" panose="020B0604020202020204" pitchFamily="34" charset="0"/>
                <a:ea typeface="PMingLiU" pitchFamily="18" charset="-120"/>
                <a:cs typeface="Arial" panose="020B0604020202020204" pitchFamily="34" charset="0"/>
              </a:rPr>
              <a:t>GS</a:t>
            </a:r>
          </a:p>
        </p:txBody>
      </p:sp>
      <p:sp>
        <p:nvSpPr>
          <p:cNvPr id="5163" name="Oval 43"/>
          <p:cNvSpPr>
            <a:spLocks noChangeArrowheads="1"/>
          </p:cNvSpPr>
          <p:nvPr/>
        </p:nvSpPr>
        <p:spPr bwMode="auto">
          <a:xfrm>
            <a:off x="5820878" y="4288180"/>
            <a:ext cx="396818" cy="177914"/>
          </a:xfrm>
          <a:prstGeom prst="ellipse">
            <a:avLst/>
          </a:prstGeom>
          <a:noFill/>
          <a:ln w="9525">
            <a:solidFill>
              <a:schemeClr val="tx1"/>
            </a:solidFill>
            <a:round/>
            <a:headEnd/>
            <a:tailEnd/>
          </a:ln>
          <a:effectLst/>
        </p:spPr>
        <p:txBody>
          <a:bodyPr wrap="none" anchor="ctr"/>
          <a:lstStyle/>
          <a:p>
            <a:pPr algn="ctr"/>
            <a:endParaRPr lang="en-US" sz="1000">
              <a:solidFill>
                <a:srgbClr val="FF00FF"/>
              </a:solidFill>
              <a:latin typeface="Arial" panose="020B0604020202020204" pitchFamily="34" charset="0"/>
              <a:cs typeface="Arial" panose="020B0604020202020204" pitchFamily="34" charset="0"/>
            </a:endParaRPr>
          </a:p>
        </p:txBody>
      </p:sp>
      <p:sp>
        <p:nvSpPr>
          <p:cNvPr id="5164" name="Oval 44"/>
          <p:cNvSpPr>
            <a:spLocks noChangeArrowheads="1"/>
          </p:cNvSpPr>
          <p:nvPr/>
        </p:nvSpPr>
        <p:spPr bwMode="auto">
          <a:xfrm>
            <a:off x="7299899" y="3977626"/>
            <a:ext cx="432197" cy="161925"/>
          </a:xfrm>
          <a:prstGeom prst="ellipse">
            <a:avLst/>
          </a:prstGeom>
          <a:noFill/>
          <a:ln w="9525">
            <a:solidFill>
              <a:schemeClr val="tx1"/>
            </a:solidFill>
            <a:round/>
            <a:headEnd/>
            <a:tailEnd/>
          </a:ln>
          <a:effectLst/>
        </p:spPr>
        <p:txBody>
          <a:bodyPr wrap="none" anchor="ctr"/>
          <a:lstStyle/>
          <a:p>
            <a:endParaRPr lang="en-US" sz="1000">
              <a:latin typeface="Arial" panose="020B0604020202020204" pitchFamily="34" charset="0"/>
              <a:cs typeface="Arial" panose="020B0604020202020204" pitchFamily="34" charset="0"/>
            </a:endParaRPr>
          </a:p>
        </p:txBody>
      </p:sp>
      <p:sp>
        <p:nvSpPr>
          <p:cNvPr id="5165" name="Oval 45"/>
          <p:cNvSpPr>
            <a:spLocks noChangeArrowheads="1"/>
          </p:cNvSpPr>
          <p:nvPr/>
        </p:nvSpPr>
        <p:spPr bwMode="auto">
          <a:xfrm>
            <a:off x="7942733" y="3870470"/>
            <a:ext cx="323850" cy="215503"/>
          </a:xfrm>
          <a:prstGeom prst="ellipse">
            <a:avLst/>
          </a:prstGeom>
          <a:noFill/>
          <a:ln w="9525">
            <a:solidFill>
              <a:schemeClr val="tx1"/>
            </a:solidFill>
            <a:round/>
            <a:headEnd/>
            <a:tailEnd/>
          </a:ln>
          <a:effectLst/>
        </p:spPr>
        <p:txBody>
          <a:bodyPr wrap="none" anchor="ctr"/>
          <a:lstStyle/>
          <a:p>
            <a:endParaRPr lang="en-US" sz="1000">
              <a:latin typeface="Arial" panose="020B0604020202020204" pitchFamily="34" charset="0"/>
              <a:cs typeface="Arial" panose="020B0604020202020204" pitchFamily="34" charset="0"/>
            </a:endParaRPr>
          </a:p>
        </p:txBody>
      </p:sp>
      <p:sp>
        <p:nvSpPr>
          <p:cNvPr id="5166" name="Line 46"/>
          <p:cNvSpPr>
            <a:spLocks noChangeShapeType="1"/>
          </p:cNvSpPr>
          <p:nvPr/>
        </p:nvSpPr>
        <p:spPr bwMode="auto">
          <a:xfrm flipV="1">
            <a:off x="8079589" y="3422821"/>
            <a:ext cx="161925" cy="161925"/>
          </a:xfrm>
          <a:prstGeom prst="line">
            <a:avLst/>
          </a:prstGeom>
          <a:noFill/>
          <a:ln w="38100">
            <a:solidFill>
              <a:schemeClr val="tx1"/>
            </a:solidFill>
            <a:round/>
            <a:headEnd/>
            <a:tailEnd type="triangle" w="med" len="med"/>
          </a:ln>
          <a:effectLst/>
        </p:spPr>
        <p:txBody>
          <a:bodyPr/>
          <a:lstStyle/>
          <a:p>
            <a:endParaRPr lang="en-US" sz="1000">
              <a:latin typeface="Arial" panose="020B0604020202020204" pitchFamily="34" charset="0"/>
              <a:cs typeface="Arial" panose="020B0604020202020204" pitchFamily="34" charset="0"/>
            </a:endParaRPr>
          </a:p>
        </p:txBody>
      </p:sp>
      <p:sp>
        <p:nvSpPr>
          <p:cNvPr id="5173" name="Text Box 53"/>
          <p:cNvSpPr txBox="1">
            <a:spLocks noChangeArrowheads="1"/>
          </p:cNvSpPr>
          <p:nvPr/>
        </p:nvSpPr>
        <p:spPr bwMode="auto">
          <a:xfrm>
            <a:off x="6085786" y="3057128"/>
            <a:ext cx="543739" cy="307777"/>
          </a:xfrm>
          <a:prstGeom prst="rect">
            <a:avLst/>
          </a:prstGeom>
          <a:noFill/>
          <a:ln w="9525">
            <a:noFill/>
            <a:miter lim="800000"/>
            <a:headEnd/>
            <a:tailEnd/>
          </a:ln>
          <a:effectLst/>
        </p:spPr>
        <p:txBody>
          <a:bodyPr wrap="none">
            <a:spAutoFit/>
          </a:bodyPr>
          <a:lstStyle/>
          <a:p>
            <a:r>
              <a:rPr kumimoji="1" lang="en-US" altLang="zh-TW" sz="1400" dirty="0">
                <a:latin typeface="Arial" panose="020B0604020202020204" pitchFamily="34" charset="0"/>
                <a:ea typeface="PMingLiU" pitchFamily="18" charset="-120"/>
                <a:cs typeface="Arial" panose="020B0604020202020204" pitchFamily="34" charset="0"/>
              </a:rPr>
              <a:t>CLC</a:t>
            </a:r>
            <a:endParaRPr kumimoji="1" lang="en-US" sz="1400" dirty="0">
              <a:latin typeface="Arial" panose="020B0604020202020204" pitchFamily="34" charset="0"/>
              <a:ea typeface="PMingLiU" pitchFamily="18" charset="-120"/>
              <a:cs typeface="Arial" panose="020B0604020202020204" pitchFamily="34" charset="0"/>
            </a:endParaRPr>
          </a:p>
        </p:txBody>
      </p:sp>
      <p:sp>
        <p:nvSpPr>
          <p:cNvPr id="5176" name="Text Box 56"/>
          <p:cNvSpPr txBox="1">
            <a:spLocks noChangeArrowheads="1"/>
          </p:cNvSpPr>
          <p:nvPr/>
        </p:nvSpPr>
        <p:spPr bwMode="auto">
          <a:xfrm>
            <a:off x="9136982" y="5533140"/>
            <a:ext cx="502061" cy="300082"/>
          </a:xfrm>
          <a:prstGeom prst="rect">
            <a:avLst/>
          </a:prstGeom>
          <a:noFill/>
          <a:ln w="9525">
            <a:noFill/>
            <a:miter lim="800000"/>
            <a:headEnd/>
            <a:tailEnd/>
          </a:ln>
          <a:effectLst/>
        </p:spPr>
        <p:txBody>
          <a:bodyPr wrap="none">
            <a:spAutoFit/>
          </a:bodyPr>
          <a:lstStyle/>
          <a:p>
            <a:r>
              <a:rPr lang="en-US" altLang="zh-TW" sz="1350" b="1" dirty="0">
                <a:latin typeface="Arial" panose="020B0604020202020204" pitchFamily="34" charset="0"/>
                <a:ea typeface="PMingLiU" pitchFamily="18" charset="-120"/>
                <a:cs typeface="Arial" panose="020B0604020202020204" pitchFamily="34" charset="0"/>
              </a:rPr>
              <a:t>Soil</a:t>
            </a:r>
            <a:endParaRPr lang="en-US" sz="1350" b="1" dirty="0">
              <a:latin typeface="Arial" panose="020B0604020202020204" pitchFamily="34" charset="0"/>
              <a:cs typeface="Arial" panose="020B0604020202020204" pitchFamily="34" charset="0"/>
            </a:endParaRPr>
          </a:p>
        </p:txBody>
      </p:sp>
      <p:grpSp>
        <p:nvGrpSpPr>
          <p:cNvPr id="10" name="Group 9"/>
          <p:cNvGrpSpPr/>
          <p:nvPr/>
        </p:nvGrpSpPr>
        <p:grpSpPr>
          <a:xfrm>
            <a:off x="2244153" y="2339665"/>
            <a:ext cx="3392811" cy="3236459"/>
            <a:chOff x="380999" y="1828800"/>
            <a:chExt cx="4523747" cy="4315278"/>
          </a:xfrm>
        </p:grpSpPr>
        <p:grpSp>
          <p:nvGrpSpPr>
            <p:cNvPr id="9" name="Group 8"/>
            <p:cNvGrpSpPr/>
            <p:nvPr/>
          </p:nvGrpSpPr>
          <p:grpSpPr>
            <a:xfrm>
              <a:off x="380999" y="1828800"/>
              <a:ext cx="4523747" cy="4315278"/>
              <a:chOff x="457199" y="1828800"/>
              <a:chExt cx="4523747" cy="4315278"/>
            </a:xfrm>
          </p:grpSpPr>
          <p:sp>
            <p:nvSpPr>
              <p:cNvPr id="5127" name="Text Box 7"/>
              <p:cNvSpPr txBox="1">
                <a:spLocks noChangeArrowheads="1"/>
              </p:cNvSpPr>
              <p:nvPr/>
            </p:nvSpPr>
            <p:spPr bwMode="auto">
              <a:xfrm>
                <a:off x="3015005" y="5743969"/>
                <a:ext cx="729260" cy="400109"/>
              </a:xfrm>
              <a:prstGeom prst="rect">
                <a:avLst/>
              </a:prstGeom>
              <a:noFill/>
              <a:ln w="9525">
                <a:noFill/>
                <a:miter lim="800000"/>
                <a:headEnd/>
                <a:tailEnd/>
              </a:ln>
              <a:effectLst/>
            </p:spPr>
            <p:txBody>
              <a:bodyPr wrap="none">
                <a:spAutoFit/>
              </a:bodyPr>
              <a:lstStyle/>
              <a:p>
                <a:r>
                  <a:rPr kumimoji="1" lang="en-US" altLang="zh-TW" sz="1350" b="1" dirty="0">
                    <a:solidFill>
                      <a:srgbClr val="FF0000"/>
                    </a:solidFill>
                    <a:latin typeface="Arial" panose="020B0604020202020204" pitchFamily="34" charset="0"/>
                    <a:ea typeface="PMingLiU" pitchFamily="18" charset="-120"/>
                    <a:cs typeface="Arial" panose="020B0604020202020204" pitchFamily="34" charset="0"/>
                  </a:rPr>
                  <a:t>NO</a:t>
                </a:r>
                <a:r>
                  <a:rPr kumimoji="1" lang="en-US" altLang="zh-TW" sz="1350" b="1" baseline="-25000" dirty="0">
                    <a:solidFill>
                      <a:srgbClr val="FF0000"/>
                    </a:solidFill>
                    <a:latin typeface="Arial" panose="020B0604020202020204" pitchFamily="34" charset="0"/>
                    <a:ea typeface="PMingLiU" pitchFamily="18" charset="-120"/>
                    <a:cs typeface="Arial" panose="020B0604020202020204" pitchFamily="34" charset="0"/>
                  </a:rPr>
                  <a:t>3</a:t>
                </a:r>
                <a:r>
                  <a:rPr kumimoji="1" lang="en-US" altLang="zh-TW" sz="1350" b="1" baseline="30000" dirty="0">
                    <a:solidFill>
                      <a:srgbClr val="FF0000"/>
                    </a:solidFill>
                    <a:latin typeface="Arial" panose="020B0604020202020204" pitchFamily="34" charset="0"/>
                    <a:ea typeface="PMingLiU" pitchFamily="18" charset="-120"/>
                    <a:cs typeface="Arial" panose="020B0604020202020204" pitchFamily="34" charset="0"/>
                  </a:rPr>
                  <a:t>-</a:t>
                </a:r>
              </a:p>
            </p:txBody>
          </p:sp>
          <p:sp>
            <p:nvSpPr>
              <p:cNvPr id="5151" name="Line 31"/>
              <p:cNvSpPr>
                <a:spLocks noChangeShapeType="1"/>
              </p:cNvSpPr>
              <p:nvPr/>
            </p:nvSpPr>
            <p:spPr bwMode="auto">
              <a:xfrm flipH="1">
                <a:off x="2962749" y="3911916"/>
                <a:ext cx="439817" cy="10057"/>
              </a:xfrm>
              <a:prstGeom prst="line">
                <a:avLst/>
              </a:prstGeom>
              <a:noFill/>
              <a:ln w="38100">
                <a:solidFill>
                  <a:schemeClr val="tx1"/>
                </a:solidFill>
                <a:prstDash val="sysDot"/>
                <a:round/>
                <a:headEnd/>
                <a:tailEnd type="triangle" w="med" len="med"/>
              </a:ln>
              <a:effectLst/>
            </p:spPr>
            <p:txBody>
              <a:bodyPr/>
              <a:lstStyle/>
              <a:p>
                <a:endParaRPr lang="en-US" sz="1350">
                  <a:latin typeface="Arial" panose="020B0604020202020204" pitchFamily="34" charset="0"/>
                  <a:cs typeface="Arial" panose="020B0604020202020204" pitchFamily="34" charset="0"/>
                </a:endParaRPr>
              </a:p>
            </p:txBody>
          </p:sp>
          <p:sp>
            <p:nvSpPr>
              <p:cNvPr id="5153" name="Line 33"/>
              <p:cNvSpPr>
                <a:spLocks noChangeShapeType="1"/>
              </p:cNvSpPr>
              <p:nvPr/>
            </p:nvSpPr>
            <p:spPr bwMode="auto">
              <a:xfrm flipH="1" flipV="1">
                <a:off x="2573110" y="4235450"/>
                <a:ext cx="215900" cy="936625"/>
              </a:xfrm>
              <a:prstGeom prst="line">
                <a:avLst/>
              </a:prstGeom>
              <a:noFill/>
              <a:ln w="38100">
                <a:solidFill>
                  <a:schemeClr val="tx1"/>
                </a:solidFill>
                <a:prstDash val="sysDot"/>
                <a:round/>
                <a:headEnd/>
                <a:tailEnd type="triangle" w="med" len="med"/>
              </a:ln>
              <a:effectLst/>
            </p:spPr>
            <p:txBody>
              <a:bodyPr/>
              <a:lstStyle/>
              <a:p>
                <a:endParaRPr lang="en-US" sz="1350">
                  <a:latin typeface="Arial" panose="020B0604020202020204" pitchFamily="34" charset="0"/>
                  <a:cs typeface="Arial" panose="020B0604020202020204" pitchFamily="34" charset="0"/>
                </a:endParaRPr>
              </a:p>
            </p:txBody>
          </p:sp>
          <p:sp>
            <p:nvSpPr>
              <p:cNvPr id="5154" name="Text Box 34"/>
              <p:cNvSpPr txBox="1">
                <a:spLocks noChangeArrowheads="1"/>
              </p:cNvSpPr>
              <p:nvPr/>
            </p:nvSpPr>
            <p:spPr bwMode="auto">
              <a:xfrm>
                <a:off x="571818" y="3775549"/>
                <a:ext cx="2438274" cy="410369"/>
              </a:xfrm>
              <a:prstGeom prst="rect">
                <a:avLst/>
              </a:prstGeom>
              <a:noFill/>
              <a:ln w="9525">
                <a:noFill/>
                <a:miter lim="800000"/>
                <a:headEnd/>
                <a:tailEnd/>
              </a:ln>
              <a:effectLst/>
            </p:spPr>
            <p:txBody>
              <a:bodyPr wrap="none">
                <a:spAutoFit/>
              </a:bodyPr>
              <a:lstStyle/>
              <a:p>
                <a:r>
                  <a:rPr kumimoji="1" lang="en-US" altLang="zh-TW" sz="1400" b="1" dirty="0">
                    <a:latin typeface="Arial" panose="020B0604020202020204" pitchFamily="34" charset="0"/>
                    <a:ea typeface="PMingLiU" pitchFamily="18" charset="-120"/>
                    <a:cs typeface="Arial" panose="020B0604020202020204" pitchFamily="34" charset="0"/>
                  </a:rPr>
                  <a:t>TF, PK &amp; </a:t>
                </a:r>
                <a:r>
                  <a:rPr kumimoji="1" lang="en-US" altLang="zh-TW" sz="1400" b="1" dirty="0" err="1">
                    <a:latin typeface="Arial" panose="020B0604020202020204" pitchFamily="34" charset="0"/>
                    <a:ea typeface="PMingLiU" pitchFamily="18" charset="-120"/>
                    <a:cs typeface="Arial" panose="020B0604020202020204" pitchFamily="34" charset="0"/>
                  </a:rPr>
                  <a:t>MicroRNA</a:t>
                </a:r>
                <a:endParaRPr kumimoji="1" lang="en-US" altLang="zh-TW" sz="1400" b="1" dirty="0">
                  <a:latin typeface="Arial" panose="020B0604020202020204" pitchFamily="34" charset="0"/>
                  <a:ea typeface="PMingLiU" pitchFamily="18" charset="-120"/>
                  <a:cs typeface="Arial" panose="020B0604020202020204" pitchFamily="34" charset="0"/>
                </a:endParaRPr>
              </a:p>
            </p:txBody>
          </p:sp>
          <p:sp>
            <p:nvSpPr>
              <p:cNvPr id="5182" name="Text Box 62"/>
              <p:cNvSpPr txBox="1">
                <a:spLocks noChangeArrowheads="1"/>
              </p:cNvSpPr>
              <p:nvPr/>
            </p:nvSpPr>
            <p:spPr bwMode="auto">
              <a:xfrm>
                <a:off x="457199" y="2930298"/>
                <a:ext cx="1706334" cy="697627"/>
              </a:xfrm>
              <a:prstGeom prst="rect">
                <a:avLst/>
              </a:prstGeom>
              <a:noFill/>
              <a:ln w="9525">
                <a:noFill/>
                <a:miter lim="800000"/>
                <a:headEnd/>
                <a:tailEnd/>
              </a:ln>
              <a:effectLst/>
            </p:spPr>
            <p:txBody>
              <a:bodyPr wrap="square">
                <a:spAutoFit/>
              </a:bodyPr>
              <a:lstStyle/>
              <a:p>
                <a:r>
                  <a:rPr lang="en-US" sz="1400" b="1" dirty="0">
                    <a:latin typeface="Arial" panose="020B0604020202020204" pitchFamily="34" charset="0"/>
                    <a:cs typeface="Arial" panose="020B0604020202020204" pitchFamily="34" charset="0"/>
                  </a:rPr>
                  <a:t>Plant development</a:t>
                </a:r>
              </a:p>
            </p:txBody>
          </p:sp>
          <p:grpSp>
            <p:nvGrpSpPr>
              <p:cNvPr id="8" name="Group 7"/>
              <p:cNvGrpSpPr/>
              <p:nvPr/>
            </p:nvGrpSpPr>
            <p:grpSpPr>
              <a:xfrm>
                <a:off x="1934935" y="1828800"/>
                <a:ext cx="3046011" cy="1600200"/>
                <a:chOff x="1934935" y="1828800"/>
                <a:chExt cx="3046011" cy="1600200"/>
              </a:xfrm>
            </p:grpSpPr>
            <p:sp>
              <p:nvSpPr>
                <p:cNvPr id="5146" name="Oval 26"/>
                <p:cNvSpPr>
                  <a:spLocks noChangeArrowheads="1"/>
                </p:cNvSpPr>
                <p:nvPr/>
              </p:nvSpPr>
              <p:spPr bwMode="auto">
                <a:xfrm>
                  <a:off x="2209799" y="1828800"/>
                  <a:ext cx="2738894" cy="1600200"/>
                </a:xfrm>
                <a:prstGeom prst="ellipse">
                  <a:avLst/>
                </a:prstGeom>
                <a:solidFill>
                  <a:schemeClr val="bg1"/>
                </a:solidFill>
                <a:ln w="9525">
                  <a:solidFill>
                    <a:schemeClr val="tx1"/>
                  </a:solidFill>
                  <a:round/>
                  <a:headEnd/>
                  <a:tailEnd/>
                </a:ln>
                <a:effectLst/>
              </p:spPr>
              <p:txBody>
                <a:bodyPr wrap="none" anchor="ctr"/>
                <a:lstStyle/>
                <a:p>
                  <a:endParaRPr lang="en-US" sz="1350">
                    <a:latin typeface="Arial" panose="020B0604020202020204" pitchFamily="34" charset="0"/>
                    <a:cs typeface="Arial" panose="020B0604020202020204" pitchFamily="34" charset="0"/>
                  </a:endParaRPr>
                </a:p>
              </p:txBody>
            </p:sp>
            <p:grpSp>
              <p:nvGrpSpPr>
                <p:cNvPr id="3" name="Group 65"/>
                <p:cNvGrpSpPr/>
                <p:nvPr/>
              </p:nvGrpSpPr>
              <p:grpSpPr>
                <a:xfrm>
                  <a:off x="2229767" y="1895871"/>
                  <a:ext cx="2751179" cy="1090104"/>
                  <a:chOff x="2199832" y="1891109"/>
                  <a:chExt cx="2751179" cy="1090104"/>
                </a:xfrm>
              </p:grpSpPr>
              <p:grpSp>
                <p:nvGrpSpPr>
                  <p:cNvPr id="4" name="Group 28"/>
                  <p:cNvGrpSpPr>
                    <a:grpSpLocks/>
                  </p:cNvGrpSpPr>
                  <p:nvPr/>
                </p:nvGrpSpPr>
                <p:grpSpPr bwMode="auto">
                  <a:xfrm>
                    <a:off x="3251200" y="2441575"/>
                    <a:ext cx="431800" cy="71438"/>
                    <a:chOff x="1519" y="1616"/>
                    <a:chExt cx="272" cy="45"/>
                  </a:xfrm>
                </p:grpSpPr>
                <p:sp>
                  <p:nvSpPr>
                    <p:cNvPr id="5149" name="Line 29"/>
                    <p:cNvSpPr>
                      <a:spLocks noChangeShapeType="1"/>
                    </p:cNvSpPr>
                    <p:nvPr/>
                  </p:nvSpPr>
                  <p:spPr bwMode="auto">
                    <a:xfrm>
                      <a:off x="1519" y="1616"/>
                      <a:ext cx="272" cy="0"/>
                    </a:xfrm>
                    <a:prstGeom prst="line">
                      <a:avLst/>
                    </a:prstGeom>
                    <a:noFill/>
                    <a:ln w="9525">
                      <a:solidFill>
                        <a:schemeClr val="tx1"/>
                      </a:solidFill>
                      <a:round/>
                      <a:headEnd/>
                      <a:tailEnd type="triangle" w="med" len="med"/>
                    </a:ln>
                    <a:effectLst/>
                  </p:spPr>
                  <p:txBody>
                    <a:bodyPr/>
                    <a:lstStyle/>
                    <a:p>
                      <a:endParaRPr lang="en-US" sz="1350">
                        <a:latin typeface="Arial" panose="020B0604020202020204" pitchFamily="34" charset="0"/>
                        <a:cs typeface="Arial" panose="020B0604020202020204" pitchFamily="34" charset="0"/>
                      </a:endParaRPr>
                    </a:p>
                  </p:txBody>
                </p:sp>
                <p:sp>
                  <p:nvSpPr>
                    <p:cNvPr id="5150" name="Line 30"/>
                    <p:cNvSpPr>
                      <a:spLocks noChangeShapeType="1"/>
                    </p:cNvSpPr>
                    <p:nvPr/>
                  </p:nvSpPr>
                  <p:spPr bwMode="auto">
                    <a:xfrm>
                      <a:off x="1519" y="1616"/>
                      <a:ext cx="0" cy="45"/>
                    </a:xfrm>
                    <a:prstGeom prst="line">
                      <a:avLst/>
                    </a:prstGeom>
                    <a:noFill/>
                    <a:ln w="9525">
                      <a:solidFill>
                        <a:schemeClr val="tx1"/>
                      </a:solidFill>
                      <a:round/>
                      <a:headEnd/>
                      <a:tailEnd/>
                    </a:ln>
                    <a:effectLst/>
                  </p:spPr>
                  <p:txBody>
                    <a:bodyPr/>
                    <a:lstStyle/>
                    <a:p>
                      <a:endParaRPr lang="en-US" sz="1350">
                        <a:latin typeface="Arial" panose="020B0604020202020204" pitchFamily="34" charset="0"/>
                        <a:cs typeface="Arial" panose="020B0604020202020204" pitchFamily="34" charset="0"/>
                      </a:endParaRPr>
                    </a:p>
                  </p:txBody>
                </p:sp>
              </p:grpSp>
              <p:sp>
                <p:nvSpPr>
                  <p:cNvPr id="5152" name="Text Box 32"/>
                  <p:cNvSpPr txBox="1">
                    <a:spLocks noChangeArrowheads="1"/>
                  </p:cNvSpPr>
                  <p:nvPr/>
                </p:nvSpPr>
                <p:spPr bwMode="auto">
                  <a:xfrm>
                    <a:off x="3344646" y="1891109"/>
                    <a:ext cx="1173825" cy="410369"/>
                  </a:xfrm>
                  <a:prstGeom prst="rect">
                    <a:avLst/>
                  </a:prstGeom>
                  <a:noFill/>
                  <a:ln w="9525">
                    <a:noFill/>
                    <a:miter lim="800000"/>
                    <a:headEnd/>
                    <a:tailEnd/>
                  </a:ln>
                  <a:effectLst/>
                </p:spPr>
                <p:txBody>
                  <a:bodyPr wrap="none">
                    <a:spAutoFit/>
                  </a:bodyPr>
                  <a:lstStyle/>
                  <a:p>
                    <a:r>
                      <a:rPr kumimoji="1" lang="en-US" altLang="zh-TW" sz="1400" b="1" dirty="0">
                        <a:solidFill>
                          <a:schemeClr val="bg1">
                            <a:lumMod val="50000"/>
                          </a:schemeClr>
                        </a:solidFill>
                        <a:latin typeface="Arial" panose="020B0604020202020204" pitchFamily="34" charset="0"/>
                        <a:ea typeface="PMingLiU" pitchFamily="18" charset="-120"/>
                        <a:cs typeface="Arial" panose="020B0604020202020204" pitchFamily="34" charset="0"/>
                      </a:rPr>
                      <a:t>Nucleus</a:t>
                    </a:r>
                  </a:p>
                </p:txBody>
              </p:sp>
              <p:sp>
                <p:nvSpPr>
                  <p:cNvPr id="5160" name="AutoShape 40"/>
                  <p:cNvSpPr>
                    <a:spLocks noChangeArrowheads="1"/>
                  </p:cNvSpPr>
                  <p:nvPr/>
                </p:nvSpPr>
                <p:spPr bwMode="auto">
                  <a:xfrm>
                    <a:off x="2963863" y="2225675"/>
                    <a:ext cx="215900" cy="287338"/>
                  </a:xfrm>
                  <a:prstGeom prst="triangle">
                    <a:avLst>
                      <a:gd name="adj" fmla="val 50000"/>
                    </a:avLst>
                  </a:prstGeom>
                  <a:solidFill>
                    <a:srgbClr val="0099FF"/>
                  </a:solidFill>
                  <a:ln w="9525">
                    <a:solidFill>
                      <a:schemeClr val="tx1"/>
                    </a:solidFill>
                    <a:miter lim="800000"/>
                    <a:headEnd/>
                    <a:tailEnd/>
                  </a:ln>
                  <a:effectLst/>
                </p:spPr>
                <p:txBody>
                  <a:bodyPr wrap="none" anchor="ctr"/>
                  <a:lstStyle/>
                  <a:p>
                    <a:endParaRPr lang="en-US" sz="1350">
                      <a:latin typeface="Arial" panose="020B0604020202020204" pitchFamily="34" charset="0"/>
                      <a:cs typeface="Arial" panose="020B0604020202020204" pitchFamily="34" charset="0"/>
                    </a:endParaRPr>
                  </a:p>
                </p:txBody>
              </p:sp>
              <p:sp>
                <p:nvSpPr>
                  <p:cNvPr id="5167" name="Text Box 47"/>
                  <p:cNvSpPr txBox="1">
                    <a:spLocks noChangeArrowheads="1"/>
                  </p:cNvSpPr>
                  <p:nvPr/>
                </p:nvSpPr>
                <p:spPr bwMode="auto">
                  <a:xfrm>
                    <a:off x="2199832" y="2570844"/>
                    <a:ext cx="2751179" cy="410369"/>
                  </a:xfrm>
                  <a:prstGeom prst="rect">
                    <a:avLst/>
                  </a:prstGeom>
                  <a:noFill/>
                  <a:ln w="9525">
                    <a:noFill/>
                    <a:miter lim="800000"/>
                    <a:headEnd/>
                    <a:tailEnd/>
                  </a:ln>
                  <a:effectLst/>
                </p:spPr>
                <p:txBody>
                  <a:bodyPr wrap="none">
                    <a:spAutoFit/>
                  </a:bodyPr>
                  <a:lstStyle/>
                  <a:p>
                    <a:r>
                      <a:rPr kumimoji="1" lang="en-US" altLang="zh-TW" sz="1400" b="1" dirty="0">
                        <a:latin typeface="Arial" panose="020B0604020202020204" pitchFamily="34" charset="0"/>
                        <a:ea typeface="PMingLiU" pitchFamily="18" charset="-120"/>
                        <a:cs typeface="Arial" panose="020B0604020202020204" pitchFamily="34" charset="0"/>
                      </a:rPr>
                      <a:t>Nitrate response gene</a:t>
                    </a:r>
                  </a:p>
                </p:txBody>
              </p:sp>
              <p:sp>
                <p:nvSpPr>
                  <p:cNvPr id="5168" name="Rectangle 48"/>
                  <p:cNvSpPr>
                    <a:spLocks noChangeArrowheads="1"/>
                  </p:cNvSpPr>
                  <p:nvPr/>
                </p:nvSpPr>
                <p:spPr bwMode="auto">
                  <a:xfrm>
                    <a:off x="3252788" y="2514600"/>
                    <a:ext cx="863600" cy="142875"/>
                  </a:xfrm>
                  <a:prstGeom prst="rect">
                    <a:avLst/>
                  </a:prstGeom>
                  <a:solidFill>
                    <a:schemeClr val="tx1"/>
                  </a:solidFill>
                  <a:ln w="9525">
                    <a:solidFill>
                      <a:schemeClr val="tx1"/>
                    </a:solidFill>
                    <a:miter lim="800000"/>
                    <a:headEnd/>
                    <a:tailEnd/>
                  </a:ln>
                  <a:effectLst/>
                </p:spPr>
                <p:txBody>
                  <a:bodyPr wrap="none" anchor="ctr"/>
                  <a:lstStyle/>
                  <a:p>
                    <a:endParaRPr lang="en-US" sz="1350">
                      <a:latin typeface="Arial" panose="020B0604020202020204" pitchFamily="34" charset="0"/>
                      <a:cs typeface="Arial" panose="020B0604020202020204" pitchFamily="34" charset="0"/>
                    </a:endParaRPr>
                  </a:p>
                </p:txBody>
              </p:sp>
              <p:sp>
                <p:nvSpPr>
                  <p:cNvPr id="5169" name="Line 49"/>
                  <p:cNvSpPr>
                    <a:spLocks noChangeShapeType="1"/>
                  </p:cNvSpPr>
                  <p:nvPr/>
                </p:nvSpPr>
                <p:spPr bwMode="auto">
                  <a:xfrm>
                    <a:off x="2603500" y="2586038"/>
                    <a:ext cx="649288" cy="0"/>
                  </a:xfrm>
                  <a:prstGeom prst="line">
                    <a:avLst/>
                  </a:prstGeom>
                  <a:noFill/>
                  <a:ln w="38100">
                    <a:solidFill>
                      <a:schemeClr val="tx1"/>
                    </a:solidFill>
                    <a:round/>
                    <a:headEnd/>
                    <a:tailEnd/>
                  </a:ln>
                  <a:effectLst/>
                </p:spPr>
                <p:txBody>
                  <a:bodyPr/>
                  <a:lstStyle/>
                  <a:p>
                    <a:endParaRPr lang="en-US" sz="1350">
                      <a:latin typeface="Arial" panose="020B0604020202020204" pitchFamily="34" charset="0"/>
                      <a:cs typeface="Arial" panose="020B0604020202020204" pitchFamily="34" charset="0"/>
                    </a:endParaRPr>
                  </a:p>
                </p:txBody>
              </p:sp>
            </p:grpSp>
            <p:sp>
              <p:nvSpPr>
                <p:cNvPr id="5183" name="Line 63"/>
                <p:cNvSpPr>
                  <a:spLocks noChangeShapeType="1"/>
                </p:cNvSpPr>
                <p:nvPr/>
              </p:nvSpPr>
              <p:spPr bwMode="auto">
                <a:xfrm flipH="1">
                  <a:off x="1934935" y="2824162"/>
                  <a:ext cx="304800" cy="228600"/>
                </a:xfrm>
                <a:prstGeom prst="line">
                  <a:avLst/>
                </a:prstGeom>
                <a:noFill/>
                <a:ln w="38100">
                  <a:solidFill>
                    <a:schemeClr val="tx1"/>
                  </a:solidFill>
                  <a:prstDash val="sysDot"/>
                  <a:round/>
                  <a:headEnd/>
                  <a:tailEnd type="triangle" w="med" len="med"/>
                </a:ln>
                <a:effectLst/>
              </p:spPr>
              <p:txBody>
                <a:bodyPr/>
                <a:lstStyle/>
                <a:p>
                  <a:endParaRPr lang="en-US" sz="1350">
                    <a:latin typeface="Arial" panose="020B0604020202020204" pitchFamily="34" charset="0"/>
                    <a:cs typeface="Arial" panose="020B0604020202020204" pitchFamily="34" charset="0"/>
                  </a:endParaRPr>
                </a:p>
              </p:txBody>
            </p:sp>
          </p:grpSp>
          <p:sp>
            <p:nvSpPr>
              <p:cNvPr id="5184" name="Line 64"/>
              <p:cNvSpPr>
                <a:spLocks noChangeShapeType="1"/>
              </p:cNvSpPr>
              <p:nvPr/>
            </p:nvSpPr>
            <p:spPr bwMode="auto">
              <a:xfrm flipH="1" flipV="1">
                <a:off x="1858735" y="3586162"/>
                <a:ext cx="304800" cy="152400"/>
              </a:xfrm>
              <a:prstGeom prst="line">
                <a:avLst/>
              </a:prstGeom>
              <a:noFill/>
              <a:ln w="38100">
                <a:solidFill>
                  <a:schemeClr val="tx1"/>
                </a:solidFill>
                <a:prstDash val="sysDot"/>
                <a:round/>
                <a:headEnd/>
                <a:tailEnd type="triangle" w="med" len="med"/>
              </a:ln>
              <a:effectLst/>
            </p:spPr>
            <p:txBody>
              <a:bodyPr/>
              <a:lstStyle/>
              <a:p>
                <a:endParaRPr lang="en-US" sz="1350">
                  <a:latin typeface="Arial" panose="020B0604020202020204" pitchFamily="34" charset="0"/>
                  <a:cs typeface="Arial" panose="020B0604020202020204" pitchFamily="34" charset="0"/>
                </a:endParaRPr>
              </a:p>
            </p:txBody>
          </p:sp>
          <p:sp>
            <p:nvSpPr>
              <p:cNvPr id="68" name="Oval 57"/>
              <p:cNvSpPr>
                <a:spLocks noChangeArrowheads="1"/>
              </p:cNvSpPr>
              <p:nvPr/>
            </p:nvSpPr>
            <p:spPr bwMode="auto">
              <a:xfrm>
                <a:off x="2227813" y="5152194"/>
                <a:ext cx="1037732" cy="670012"/>
              </a:xfrm>
              <a:prstGeom prst="ellipse">
                <a:avLst/>
              </a:prstGeom>
              <a:solidFill>
                <a:schemeClr val="tx2">
                  <a:lumMod val="20000"/>
                  <a:lumOff val="80000"/>
                </a:schemeClr>
              </a:solidFill>
              <a:ln w="9525">
                <a:solidFill>
                  <a:schemeClr val="tx1"/>
                </a:solidFill>
                <a:round/>
                <a:headEnd/>
                <a:tailEnd/>
              </a:ln>
              <a:effectLst/>
            </p:spPr>
            <p:txBody>
              <a:bodyPr wrap="none" anchor="ctr"/>
              <a:lstStyle/>
              <a:p>
                <a:pPr algn="ctr"/>
                <a:r>
                  <a:rPr lang="en-US" altLang="zh-TW" sz="1400" b="1" dirty="0">
                    <a:latin typeface="Arial" panose="020B0604020202020204" pitchFamily="34" charset="0"/>
                    <a:ea typeface="PMingLiU" pitchFamily="18" charset="-120"/>
                    <a:cs typeface="Arial" panose="020B0604020202020204" pitchFamily="34" charset="0"/>
                  </a:rPr>
                  <a:t>CHL1 </a:t>
                </a:r>
              </a:p>
              <a:p>
                <a:pPr algn="ctr"/>
                <a:r>
                  <a:rPr lang="en-US" altLang="zh-TW" sz="1400" b="1" dirty="0">
                    <a:latin typeface="Arial" panose="020B0604020202020204" pitchFamily="34" charset="0"/>
                    <a:ea typeface="PMingLiU" pitchFamily="18" charset="-120"/>
                    <a:cs typeface="Arial" panose="020B0604020202020204" pitchFamily="34" charset="0"/>
                  </a:rPr>
                  <a:t>Sensor</a:t>
                </a:r>
                <a:endParaRPr lang="en-US" sz="1400" b="1" dirty="0">
                  <a:latin typeface="Arial" panose="020B0604020202020204" pitchFamily="34" charset="0"/>
                  <a:cs typeface="Arial" panose="020B0604020202020204" pitchFamily="34" charset="0"/>
                </a:endParaRPr>
              </a:p>
            </p:txBody>
          </p:sp>
        </p:grpSp>
        <p:sp>
          <p:nvSpPr>
            <p:cNvPr id="5155" name="Line 35"/>
            <p:cNvSpPr>
              <a:spLocks noChangeShapeType="1"/>
            </p:cNvSpPr>
            <p:nvPr/>
          </p:nvSpPr>
          <p:spPr bwMode="auto">
            <a:xfrm flipV="1">
              <a:off x="2557235" y="2976562"/>
              <a:ext cx="192088" cy="820283"/>
            </a:xfrm>
            <a:prstGeom prst="line">
              <a:avLst/>
            </a:prstGeom>
            <a:noFill/>
            <a:ln w="38100">
              <a:solidFill>
                <a:schemeClr val="tx1"/>
              </a:solidFill>
              <a:prstDash val="sysDot"/>
              <a:round/>
              <a:headEnd/>
              <a:tailEnd type="triangle" w="med" len="med"/>
            </a:ln>
            <a:effectLst/>
          </p:spPr>
          <p:txBody>
            <a:bodyPr/>
            <a:lstStyle/>
            <a:p>
              <a:endParaRPr lang="en-US" sz="1350">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7F2411B7-C199-2844-8440-020B1CB95019}"/>
              </a:ext>
            </a:extLst>
          </p:cNvPr>
          <p:cNvSpPr txBox="1"/>
          <p:nvPr/>
        </p:nvSpPr>
        <p:spPr>
          <a:xfrm>
            <a:off x="8916351" y="2543740"/>
            <a:ext cx="966931" cy="369332"/>
          </a:xfrm>
          <a:prstGeom prst="rect">
            <a:avLst/>
          </a:prstGeom>
          <a:noFill/>
        </p:spPr>
        <p:txBody>
          <a:bodyPr wrap="none" rtlCol="0">
            <a:spAutoFit/>
          </a:bodyPr>
          <a:lstStyle/>
          <a:p>
            <a:r>
              <a:rPr lang="en-US" b="1" dirty="0">
                <a:solidFill>
                  <a:srgbClr val="00B15E"/>
                </a:solidFill>
                <a:latin typeface="Arial" panose="020B0604020202020204" pitchFamily="34" charset="0"/>
                <a:cs typeface="Arial" panose="020B0604020202020204" pitchFamily="34" charset="0"/>
              </a:rPr>
              <a:t>Leaves</a:t>
            </a:r>
          </a:p>
        </p:txBody>
      </p:sp>
      <p:sp>
        <p:nvSpPr>
          <p:cNvPr id="71" name="TextBox 70">
            <a:extLst>
              <a:ext uri="{FF2B5EF4-FFF2-40B4-BE49-F238E27FC236}">
                <a16:creationId xmlns:a16="http://schemas.microsoft.com/office/drawing/2014/main" id="{2A4C219C-E3FD-814E-8A6A-336B9C308EF4}"/>
              </a:ext>
            </a:extLst>
          </p:cNvPr>
          <p:cNvSpPr txBox="1"/>
          <p:nvPr/>
        </p:nvSpPr>
        <p:spPr>
          <a:xfrm>
            <a:off x="8942546" y="4800346"/>
            <a:ext cx="838691" cy="369332"/>
          </a:xfrm>
          <a:prstGeom prst="rect">
            <a:avLst/>
          </a:prstGeom>
          <a:noFill/>
        </p:spPr>
        <p:txBody>
          <a:bodyPr wrap="none" rtlCol="0">
            <a:spAutoFit/>
          </a:bodyPr>
          <a:lstStyle/>
          <a:p>
            <a:r>
              <a:rPr lang="en-US" b="1" dirty="0">
                <a:solidFill>
                  <a:schemeClr val="bg1">
                    <a:lumMod val="65000"/>
                  </a:schemeClr>
                </a:solidFill>
                <a:latin typeface="Arial" panose="020B0604020202020204" pitchFamily="34" charset="0"/>
                <a:cs typeface="Arial" panose="020B0604020202020204" pitchFamily="34" charset="0"/>
              </a:rPr>
              <a:t>Roots</a:t>
            </a:r>
          </a:p>
        </p:txBody>
      </p:sp>
      <p:sp>
        <p:nvSpPr>
          <p:cNvPr id="72" name="Text Box 55">
            <a:extLst>
              <a:ext uri="{FF2B5EF4-FFF2-40B4-BE49-F238E27FC236}">
                <a16:creationId xmlns:a16="http://schemas.microsoft.com/office/drawing/2014/main" id="{17A596C2-5D7A-4A45-A9AC-7F1053932677}"/>
              </a:ext>
            </a:extLst>
          </p:cNvPr>
          <p:cNvSpPr txBox="1">
            <a:spLocks noChangeArrowheads="1"/>
          </p:cNvSpPr>
          <p:nvPr/>
        </p:nvSpPr>
        <p:spPr bwMode="auto">
          <a:xfrm>
            <a:off x="1457816" y="781741"/>
            <a:ext cx="8763000" cy="523220"/>
          </a:xfrm>
          <a:prstGeom prst="rect">
            <a:avLst/>
          </a:prstGeom>
          <a:noFill/>
          <a:ln w="9525">
            <a:noFill/>
            <a:miter lim="800000"/>
            <a:headEnd/>
            <a:tailEnd/>
          </a:ln>
          <a:effectLst/>
        </p:spPr>
        <p:txBody>
          <a:bodyPr>
            <a:spAutoFit/>
          </a:bodyPr>
          <a:lstStyle/>
          <a:p>
            <a:pPr algn="ctr"/>
            <a:r>
              <a:rPr lang="en-US" altLang="zh-TW" sz="2800" b="1" dirty="0">
                <a:effectLst>
                  <a:outerShdw blurRad="38100" dist="38100" dir="2700000" algn="tl">
                    <a:srgbClr val="000000">
                      <a:alpha val="43137"/>
                    </a:srgbClr>
                  </a:outerShdw>
                </a:effectLst>
                <a:latin typeface="Arial" panose="020B0604020202020204" pitchFamily="34" charset="0"/>
                <a:ea typeface="PMingLiU" pitchFamily="18" charset="-120"/>
                <a:cs typeface="Arial" panose="020B0604020202020204" pitchFamily="34" charset="0"/>
              </a:rPr>
              <a:t>Three Fates of Nitrate</a:t>
            </a:r>
            <a:endPar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Can 1">
            <a:extLst>
              <a:ext uri="{FF2B5EF4-FFF2-40B4-BE49-F238E27FC236}">
                <a16:creationId xmlns:a16="http://schemas.microsoft.com/office/drawing/2014/main" id="{C1591E08-2531-9D47-9815-7D2B1E679723}"/>
              </a:ext>
            </a:extLst>
          </p:cNvPr>
          <p:cNvSpPr/>
          <p:nvPr/>
        </p:nvSpPr>
        <p:spPr>
          <a:xfrm>
            <a:off x="6607347" y="3042390"/>
            <a:ext cx="219750" cy="297574"/>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2" name="AutoShape 52"/>
          <p:cNvSpPr>
            <a:spLocks noChangeArrowheads="1"/>
          </p:cNvSpPr>
          <p:nvPr/>
        </p:nvSpPr>
        <p:spPr bwMode="auto">
          <a:xfrm>
            <a:off x="6638299" y="2851822"/>
            <a:ext cx="148322" cy="246221"/>
          </a:xfrm>
          <a:prstGeom prst="upArrow">
            <a:avLst>
              <a:gd name="adj1" fmla="val 50000"/>
              <a:gd name="adj2" fmla="val 100000"/>
            </a:avLst>
          </a:prstGeom>
          <a:noFill/>
          <a:ln w="9525">
            <a:solidFill>
              <a:schemeClr val="tx1"/>
            </a:solidFill>
            <a:miter lim="800000"/>
            <a:headEnd/>
            <a:tailEnd/>
          </a:ln>
          <a:effectLst/>
        </p:spPr>
        <p:txBody>
          <a:bodyPr vert="eaVert" wrap="none" anchor="ctr"/>
          <a:lstStyle/>
          <a:p>
            <a:endParaRPr lang="en-US" sz="10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966A48E-72A3-3148-812A-F7656F92940D}"/>
              </a:ext>
            </a:extLst>
          </p:cNvPr>
          <p:cNvSpPr/>
          <p:nvPr/>
        </p:nvSpPr>
        <p:spPr>
          <a:xfrm>
            <a:off x="6685199" y="3342791"/>
            <a:ext cx="69055" cy="9837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an 72">
            <a:extLst>
              <a:ext uri="{FF2B5EF4-FFF2-40B4-BE49-F238E27FC236}">
                <a16:creationId xmlns:a16="http://schemas.microsoft.com/office/drawing/2014/main" id="{20F1DFC7-27B7-0C43-B4C3-3FBCE45B285A}"/>
              </a:ext>
            </a:extLst>
          </p:cNvPr>
          <p:cNvSpPr/>
          <p:nvPr/>
        </p:nvSpPr>
        <p:spPr>
          <a:xfrm>
            <a:off x="5485649" y="5055901"/>
            <a:ext cx="219750" cy="297574"/>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utoShape 52">
            <a:extLst>
              <a:ext uri="{FF2B5EF4-FFF2-40B4-BE49-F238E27FC236}">
                <a16:creationId xmlns:a16="http://schemas.microsoft.com/office/drawing/2014/main" id="{AD888A00-C587-A24E-9E9D-C53DE3079CC9}"/>
              </a:ext>
            </a:extLst>
          </p:cNvPr>
          <p:cNvSpPr>
            <a:spLocks noChangeArrowheads="1"/>
          </p:cNvSpPr>
          <p:nvPr/>
        </p:nvSpPr>
        <p:spPr bwMode="auto">
          <a:xfrm>
            <a:off x="5516601" y="4865333"/>
            <a:ext cx="148322" cy="246221"/>
          </a:xfrm>
          <a:prstGeom prst="upArrow">
            <a:avLst>
              <a:gd name="adj1" fmla="val 50000"/>
              <a:gd name="adj2" fmla="val 100000"/>
            </a:avLst>
          </a:prstGeom>
          <a:noFill/>
          <a:ln w="9525">
            <a:solidFill>
              <a:schemeClr val="tx1"/>
            </a:solidFill>
            <a:miter lim="800000"/>
            <a:headEnd/>
            <a:tailEnd/>
          </a:ln>
          <a:effectLst/>
        </p:spPr>
        <p:txBody>
          <a:bodyPr vert="eaVert" wrap="none" anchor="ctr"/>
          <a:lstStyle/>
          <a:p>
            <a:endParaRPr lang="en-US" sz="1000">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53D22354-56B9-664B-BF32-3263E10C273C}"/>
              </a:ext>
            </a:extLst>
          </p:cNvPr>
          <p:cNvSpPr/>
          <p:nvPr/>
        </p:nvSpPr>
        <p:spPr>
          <a:xfrm>
            <a:off x="5563501" y="5356302"/>
            <a:ext cx="69055" cy="9837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Box 4">
            <a:extLst>
              <a:ext uri="{FF2B5EF4-FFF2-40B4-BE49-F238E27FC236}">
                <a16:creationId xmlns:a16="http://schemas.microsoft.com/office/drawing/2014/main" id="{6E535C91-5877-DB48-BCC8-329C34C7F9C1}"/>
              </a:ext>
            </a:extLst>
          </p:cNvPr>
          <p:cNvSpPr txBox="1">
            <a:spLocks noChangeArrowheads="1"/>
          </p:cNvSpPr>
          <p:nvPr/>
        </p:nvSpPr>
        <p:spPr bwMode="auto">
          <a:xfrm>
            <a:off x="4872375" y="4269265"/>
            <a:ext cx="936475" cy="523220"/>
          </a:xfrm>
          <a:prstGeom prst="rect">
            <a:avLst/>
          </a:prstGeom>
          <a:noFill/>
          <a:ln w="9525">
            <a:noFill/>
            <a:miter lim="800000"/>
            <a:headEnd/>
            <a:tailEnd/>
          </a:ln>
          <a:effectLst/>
        </p:spPr>
        <p:txBody>
          <a:bodyPr wrap="none">
            <a:spAutoFit/>
          </a:bodyPr>
          <a:lstStyle/>
          <a:p>
            <a:r>
              <a:rPr kumimoji="1" lang="en-US" altLang="zh-TW" sz="2800" b="1" dirty="0">
                <a:solidFill>
                  <a:srgbClr val="FF0000"/>
                </a:solidFill>
                <a:latin typeface="Arial" panose="020B0604020202020204" pitchFamily="34" charset="0"/>
                <a:ea typeface="PMingLiU" pitchFamily="18" charset="-120"/>
                <a:cs typeface="Arial" panose="020B0604020202020204" pitchFamily="34" charset="0"/>
              </a:rPr>
              <a:t>NO</a:t>
            </a:r>
            <a:r>
              <a:rPr kumimoji="1" lang="en-US" altLang="zh-TW" sz="2800" b="1" baseline="-25000" dirty="0">
                <a:solidFill>
                  <a:srgbClr val="FF0000"/>
                </a:solidFill>
                <a:latin typeface="Arial" panose="020B0604020202020204" pitchFamily="34" charset="0"/>
                <a:ea typeface="PMingLiU" pitchFamily="18" charset="-120"/>
                <a:cs typeface="Arial" panose="020B0604020202020204" pitchFamily="34" charset="0"/>
              </a:rPr>
              <a:t>3</a:t>
            </a:r>
            <a:r>
              <a:rPr kumimoji="1" lang="en-US" altLang="zh-TW" sz="2800" b="1" baseline="30000" dirty="0">
                <a:solidFill>
                  <a:srgbClr val="FF0000"/>
                </a:solidFill>
                <a:latin typeface="Arial" panose="020B0604020202020204" pitchFamily="34" charset="0"/>
                <a:ea typeface="PMingLiU" pitchFamily="18" charset="-120"/>
                <a:cs typeface="Arial" panose="020B0604020202020204" pitchFamily="34" charset="0"/>
              </a:rPr>
              <a:t>-</a:t>
            </a:r>
          </a:p>
        </p:txBody>
      </p:sp>
      <p:sp>
        <p:nvSpPr>
          <p:cNvPr id="7" name="Down Arrow 6">
            <a:extLst>
              <a:ext uri="{FF2B5EF4-FFF2-40B4-BE49-F238E27FC236}">
                <a16:creationId xmlns:a16="http://schemas.microsoft.com/office/drawing/2014/main" id="{6BF68EDA-6635-364C-B613-0CC64529B8F9}"/>
              </a:ext>
            </a:extLst>
          </p:cNvPr>
          <p:cNvSpPr/>
          <p:nvPr/>
        </p:nvSpPr>
        <p:spPr>
          <a:xfrm rot="10800000">
            <a:off x="9329961" y="3041642"/>
            <a:ext cx="156683" cy="150135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wn Arrow 64">
            <a:extLst>
              <a:ext uri="{FF2B5EF4-FFF2-40B4-BE49-F238E27FC236}">
                <a16:creationId xmlns:a16="http://schemas.microsoft.com/office/drawing/2014/main" id="{6D9400F8-0107-E34A-95B9-8398AAA316D7}"/>
              </a:ext>
            </a:extLst>
          </p:cNvPr>
          <p:cNvSpPr/>
          <p:nvPr/>
        </p:nvSpPr>
        <p:spPr>
          <a:xfrm rot="10800000">
            <a:off x="9329962" y="5171605"/>
            <a:ext cx="156682" cy="33176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ine 27">
            <a:extLst>
              <a:ext uri="{FF2B5EF4-FFF2-40B4-BE49-F238E27FC236}">
                <a16:creationId xmlns:a16="http://schemas.microsoft.com/office/drawing/2014/main" id="{40516DB6-B489-AA4F-BF4C-153B2419FFEF}"/>
              </a:ext>
            </a:extLst>
          </p:cNvPr>
          <p:cNvSpPr>
            <a:spLocks noChangeShapeType="1"/>
          </p:cNvSpPr>
          <p:nvPr/>
        </p:nvSpPr>
        <p:spPr bwMode="auto">
          <a:xfrm flipH="1" flipV="1">
            <a:off x="5012435" y="4059580"/>
            <a:ext cx="114300" cy="228600"/>
          </a:xfrm>
          <a:prstGeom prst="line">
            <a:avLst/>
          </a:prstGeom>
          <a:noFill/>
          <a:ln w="38100">
            <a:solidFill>
              <a:schemeClr val="tx1"/>
            </a:solidFill>
            <a:prstDash val="sysDot"/>
            <a:round/>
            <a:headEnd/>
            <a:tailEnd type="triangle" w="med" len="med"/>
          </a:ln>
          <a:effectLst/>
        </p:spPr>
        <p:txBody>
          <a:bodyPr/>
          <a:lstStyle/>
          <a:p>
            <a:endParaRPr lang="en-US" sz="1350">
              <a:latin typeface="Arial" panose="020B0604020202020204" pitchFamily="34" charset="0"/>
              <a:cs typeface="Arial" panose="020B0604020202020204" pitchFamily="34" charset="0"/>
            </a:endParaRPr>
          </a:p>
        </p:txBody>
      </p:sp>
      <p:sp>
        <p:nvSpPr>
          <p:cNvPr id="67" name="Oval 57">
            <a:extLst>
              <a:ext uri="{FF2B5EF4-FFF2-40B4-BE49-F238E27FC236}">
                <a16:creationId xmlns:a16="http://schemas.microsoft.com/office/drawing/2014/main" id="{EBF97ABC-561D-214A-B7B2-4568FF729C9B}"/>
              </a:ext>
            </a:extLst>
          </p:cNvPr>
          <p:cNvSpPr>
            <a:spLocks noChangeArrowheads="1"/>
          </p:cNvSpPr>
          <p:nvPr/>
        </p:nvSpPr>
        <p:spPr bwMode="auto">
          <a:xfrm>
            <a:off x="4504000" y="3593090"/>
            <a:ext cx="841299" cy="486685"/>
          </a:xfrm>
          <a:prstGeom prst="ellipse">
            <a:avLst/>
          </a:prstGeom>
          <a:solidFill>
            <a:schemeClr val="tx2">
              <a:lumMod val="20000"/>
              <a:lumOff val="80000"/>
            </a:schemeClr>
          </a:solidFill>
          <a:ln w="9525">
            <a:solidFill>
              <a:schemeClr val="tx1"/>
            </a:solidFill>
            <a:round/>
            <a:headEnd/>
            <a:tailEnd/>
          </a:ln>
          <a:effectLst/>
        </p:spPr>
        <p:txBody>
          <a:bodyPr wrap="none" anchor="ctr"/>
          <a:lstStyle/>
          <a:p>
            <a:pPr algn="ctr"/>
            <a:r>
              <a:rPr lang="en-US" altLang="zh-TW" b="1" dirty="0">
                <a:latin typeface="Arial" panose="020B0604020202020204" pitchFamily="34" charset="0"/>
                <a:ea typeface="PMingLiU" pitchFamily="18" charset="-120"/>
                <a:cs typeface="Arial" panose="020B0604020202020204" pitchFamily="34" charset="0"/>
              </a:rPr>
              <a:t>Sensor</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015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1EEDBD-3D23-AF70-28DD-2F8C701136AE}"/>
              </a:ext>
            </a:extLst>
          </p:cNvPr>
          <p:cNvPicPr>
            <a:picLocks noChangeAspect="1"/>
          </p:cNvPicPr>
          <p:nvPr/>
        </p:nvPicPr>
        <p:blipFill>
          <a:blip r:embed="rId2"/>
          <a:stretch>
            <a:fillRect/>
          </a:stretch>
        </p:blipFill>
        <p:spPr>
          <a:xfrm>
            <a:off x="523569" y="2193131"/>
            <a:ext cx="5377169" cy="2717808"/>
          </a:xfrm>
          <a:prstGeom prst="rect">
            <a:avLst/>
          </a:prstGeom>
        </p:spPr>
      </p:pic>
      <p:pic>
        <p:nvPicPr>
          <p:cNvPr id="5" name="Picture 4">
            <a:extLst>
              <a:ext uri="{FF2B5EF4-FFF2-40B4-BE49-F238E27FC236}">
                <a16:creationId xmlns:a16="http://schemas.microsoft.com/office/drawing/2014/main" id="{ACC74717-6973-B671-90CE-A5AB9F77E75F}"/>
              </a:ext>
            </a:extLst>
          </p:cNvPr>
          <p:cNvPicPr>
            <a:picLocks noChangeAspect="1"/>
          </p:cNvPicPr>
          <p:nvPr/>
        </p:nvPicPr>
        <p:blipFill>
          <a:blip r:embed="rId3"/>
          <a:stretch>
            <a:fillRect/>
          </a:stretch>
        </p:blipFill>
        <p:spPr>
          <a:xfrm>
            <a:off x="6029328" y="2105010"/>
            <a:ext cx="5553075" cy="2836897"/>
          </a:xfrm>
          <a:prstGeom prst="rect">
            <a:avLst/>
          </a:prstGeom>
        </p:spPr>
      </p:pic>
      <p:sp>
        <p:nvSpPr>
          <p:cNvPr id="6" name="Oval 5">
            <a:extLst>
              <a:ext uri="{FF2B5EF4-FFF2-40B4-BE49-F238E27FC236}">
                <a16:creationId xmlns:a16="http://schemas.microsoft.com/office/drawing/2014/main" id="{F4E972CE-1574-5348-6FAC-44AD50679E43}"/>
              </a:ext>
            </a:extLst>
          </p:cNvPr>
          <p:cNvSpPr/>
          <p:nvPr/>
        </p:nvSpPr>
        <p:spPr>
          <a:xfrm>
            <a:off x="6029328" y="2105010"/>
            <a:ext cx="285747" cy="352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B2619EF-C590-EF2E-A849-4A2EC31CE7BE}"/>
              </a:ext>
            </a:extLst>
          </p:cNvPr>
          <p:cNvSpPr/>
          <p:nvPr/>
        </p:nvSpPr>
        <p:spPr>
          <a:xfrm>
            <a:off x="509281" y="2085955"/>
            <a:ext cx="371476" cy="352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EC7521-FEC0-A313-9816-278D5E64DCF5}"/>
              </a:ext>
            </a:extLst>
          </p:cNvPr>
          <p:cNvSpPr txBox="1"/>
          <p:nvPr/>
        </p:nvSpPr>
        <p:spPr>
          <a:xfrm>
            <a:off x="1095251" y="620262"/>
            <a:ext cx="10001497" cy="523220"/>
          </a:xfrm>
          <a:prstGeom prst="rect">
            <a:avLst/>
          </a:prstGeom>
          <a:noFill/>
        </p:spPr>
        <p:txBody>
          <a:bodyPr wrap="square" rtlCol="0">
            <a:spAutoFit/>
          </a:bodyPr>
          <a:lstStyle/>
          <a:p>
            <a:pPr algn="ctr"/>
            <a:r>
              <a:rPr lang="en-US" sz="2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sCiNiS</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Detects Nitrate At a Single-cell Resolution </a:t>
            </a:r>
          </a:p>
        </p:txBody>
      </p:sp>
    </p:spTree>
    <p:extLst>
      <p:ext uri="{BB962C8B-B14F-4D97-AF65-F5344CB8AC3E}">
        <p14:creationId xmlns:p14="http://schemas.microsoft.com/office/powerpoint/2010/main" val="1894557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EA17F8-B2BD-1745-A575-F45F2E950A0E}"/>
              </a:ext>
            </a:extLst>
          </p:cNvPr>
          <p:cNvSpPr txBox="1"/>
          <p:nvPr/>
        </p:nvSpPr>
        <p:spPr>
          <a:xfrm>
            <a:off x="685134" y="1889294"/>
            <a:ext cx="3911648"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NreA-NreB-NreC</a:t>
            </a:r>
            <a:r>
              <a:rPr lang="en-US" dirty="0">
                <a:latin typeface="Arial" panose="020B0604020202020204" pitchFamily="34" charset="0"/>
                <a:cs typeface="Arial" panose="020B0604020202020204" pitchFamily="34" charset="0"/>
              </a:rPr>
              <a:t> : -O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/NO</a:t>
            </a:r>
            <a:r>
              <a:rPr lang="en-US" baseline="-25000" dirty="0">
                <a:latin typeface="Arial" panose="020B0604020202020204" pitchFamily="34" charset="0"/>
                <a:cs typeface="Arial" panose="020B0604020202020204" pitchFamily="34" charset="0"/>
              </a:rPr>
              <a:t>3</a:t>
            </a:r>
            <a:r>
              <a:rPr lang="en-US" baseline="30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sensing</a:t>
            </a:r>
          </a:p>
        </p:txBody>
      </p:sp>
      <p:sp>
        <p:nvSpPr>
          <p:cNvPr id="8" name="TextBox 7">
            <a:extLst>
              <a:ext uri="{FF2B5EF4-FFF2-40B4-BE49-F238E27FC236}">
                <a16:creationId xmlns:a16="http://schemas.microsoft.com/office/drawing/2014/main" id="{FD739C45-9EF7-6D46-9DEB-80D9E1F7883D}"/>
              </a:ext>
            </a:extLst>
          </p:cNvPr>
          <p:cNvSpPr txBox="1"/>
          <p:nvPr/>
        </p:nvSpPr>
        <p:spPr>
          <a:xfrm>
            <a:off x="4770281" y="1873003"/>
            <a:ext cx="6724983"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GAF</a:t>
            </a:r>
            <a:r>
              <a:rPr lang="en-US" dirty="0">
                <a:latin typeface="Arial" panose="020B0604020202020204" pitchFamily="34" charset="0"/>
                <a:cs typeface="Arial" panose="020B0604020202020204" pitchFamily="34" charset="0"/>
              </a:rPr>
              <a:t>: c</a:t>
            </a:r>
            <a:r>
              <a:rPr lang="en-US" dirty="0">
                <a:solidFill>
                  <a:srgbClr val="FF0000"/>
                </a:solidFill>
                <a:latin typeface="Arial" panose="020B0604020202020204" pitchFamily="34" charset="0"/>
                <a:cs typeface="Arial" panose="020B0604020202020204" pitchFamily="34" charset="0"/>
              </a:rPr>
              <a:t>G</a:t>
            </a:r>
            <a:r>
              <a:rPr lang="en-US" dirty="0">
                <a:latin typeface="Arial" panose="020B0604020202020204" pitchFamily="34" charset="0"/>
                <a:cs typeface="Arial" panose="020B0604020202020204" pitchFamily="34" charset="0"/>
              </a:rPr>
              <a:t>MP-specific phosphodiesterase, </a:t>
            </a:r>
            <a:r>
              <a:rPr lang="en-US" dirty="0">
                <a:solidFill>
                  <a:srgbClr val="FF0000"/>
                </a:solidFill>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denylyl cyclase, </a:t>
            </a:r>
            <a:r>
              <a:rPr lang="en-US" dirty="0" err="1">
                <a:solidFill>
                  <a:srgbClr val="FF0000"/>
                </a:solidFill>
                <a:latin typeface="Arial" panose="020B0604020202020204" pitchFamily="34" charset="0"/>
                <a:cs typeface="Arial" panose="020B0604020202020204" pitchFamily="34" charset="0"/>
              </a:rPr>
              <a:t>F</a:t>
            </a:r>
            <a:r>
              <a:rPr lang="en-US" dirty="0" err="1">
                <a:latin typeface="Arial" panose="020B0604020202020204" pitchFamily="34" charset="0"/>
                <a:cs typeface="Arial" panose="020B0604020202020204" pitchFamily="34" charset="0"/>
              </a:rPr>
              <a:t>hlA</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59A291B-5BA8-6448-89E4-2F8171A67026}"/>
              </a:ext>
            </a:extLst>
          </p:cNvPr>
          <p:cNvSpPr txBox="1"/>
          <p:nvPr/>
        </p:nvSpPr>
        <p:spPr>
          <a:xfrm>
            <a:off x="9472127" y="5581222"/>
            <a:ext cx="1835759" cy="307777"/>
          </a:xfrm>
          <a:prstGeom prst="rect">
            <a:avLst/>
          </a:prstGeom>
          <a:noFill/>
        </p:spPr>
        <p:txBody>
          <a:bodyPr wrap="none" rtlCol="0">
            <a:spAutoFit/>
          </a:bodyPr>
          <a:lstStyle/>
          <a:p>
            <a:r>
              <a:rPr lang="en-US" sz="1400" i="1" dirty="0">
                <a:latin typeface="Arial" panose="020B0604020202020204" pitchFamily="34" charset="0"/>
                <a:cs typeface="Arial" panose="020B0604020202020204" pitchFamily="34" charset="0"/>
              </a:rPr>
              <a:t>Niemann et al., 2014</a:t>
            </a:r>
          </a:p>
        </p:txBody>
      </p:sp>
      <p:pic>
        <p:nvPicPr>
          <p:cNvPr id="10" name="Picture 9">
            <a:extLst>
              <a:ext uri="{FF2B5EF4-FFF2-40B4-BE49-F238E27FC236}">
                <a16:creationId xmlns:a16="http://schemas.microsoft.com/office/drawing/2014/main" id="{93429C7D-255B-684B-AFCA-9D253BD5FB6F}"/>
              </a:ext>
            </a:extLst>
          </p:cNvPr>
          <p:cNvPicPr>
            <a:picLocks noChangeAspect="1"/>
          </p:cNvPicPr>
          <p:nvPr/>
        </p:nvPicPr>
        <p:blipFill rotWithShape="1">
          <a:blip r:embed="rId2"/>
          <a:srcRect l="73097" t="71951" b="15772"/>
          <a:stretch/>
        </p:blipFill>
        <p:spPr>
          <a:xfrm>
            <a:off x="3580753" y="4432235"/>
            <a:ext cx="956665" cy="517632"/>
          </a:xfrm>
          <a:prstGeom prst="rect">
            <a:avLst/>
          </a:prstGeom>
        </p:spPr>
      </p:pic>
      <p:pic>
        <p:nvPicPr>
          <p:cNvPr id="11" name="Picture 10">
            <a:extLst>
              <a:ext uri="{FF2B5EF4-FFF2-40B4-BE49-F238E27FC236}">
                <a16:creationId xmlns:a16="http://schemas.microsoft.com/office/drawing/2014/main" id="{EF01792C-8B10-7341-8B9D-565B16618FE7}"/>
              </a:ext>
            </a:extLst>
          </p:cNvPr>
          <p:cNvPicPr>
            <a:picLocks noChangeAspect="1"/>
          </p:cNvPicPr>
          <p:nvPr/>
        </p:nvPicPr>
        <p:blipFill>
          <a:blip r:embed="rId3"/>
          <a:stretch>
            <a:fillRect/>
          </a:stretch>
        </p:blipFill>
        <p:spPr>
          <a:xfrm>
            <a:off x="6333161" y="3449024"/>
            <a:ext cx="2991577" cy="2690916"/>
          </a:xfrm>
          <a:prstGeom prst="rect">
            <a:avLst/>
          </a:prstGeom>
        </p:spPr>
      </p:pic>
      <p:sp>
        <p:nvSpPr>
          <p:cNvPr id="12" name="TextBox 11">
            <a:extLst>
              <a:ext uri="{FF2B5EF4-FFF2-40B4-BE49-F238E27FC236}">
                <a16:creationId xmlns:a16="http://schemas.microsoft.com/office/drawing/2014/main" id="{0409682D-7FD9-9445-9DF9-50B20E74F3A4}"/>
              </a:ext>
            </a:extLst>
          </p:cNvPr>
          <p:cNvSpPr txBox="1"/>
          <p:nvPr/>
        </p:nvSpPr>
        <p:spPr>
          <a:xfrm>
            <a:off x="8158800" y="2967339"/>
            <a:ext cx="736099" cy="369332"/>
          </a:xfrm>
          <a:prstGeom prst="rect">
            <a:avLst/>
          </a:prstGeom>
          <a:noFill/>
        </p:spPr>
        <p:txBody>
          <a:bodyPr wrap="none" rtlCol="0">
            <a:spAutoFit/>
          </a:bodyPr>
          <a:lstStyle/>
          <a:p>
            <a:r>
              <a:rPr lang="en-US" b="1" dirty="0" err="1">
                <a:solidFill>
                  <a:srgbClr val="FF0000"/>
                </a:solidFill>
                <a:latin typeface="Arial" panose="020B0604020202020204" pitchFamily="34" charset="0"/>
                <a:cs typeface="Arial" panose="020B0604020202020204" pitchFamily="34" charset="0"/>
              </a:rPr>
              <a:t>NreA</a:t>
            </a:r>
            <a:endParaRPr lang="en-US" b="1" dirty="0">
              <a:solidFill>
                <a:srgbClr val="FF0000"/>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787C33E3-76B6-F24C-ABB7-1F2C37A24C40}"/>
              </a:ext>
            </a:extLst>
          </p:cNvPr>
          <p:cNvSpPr/>
          <p:nvPr/>
        </p:nvSpPr>
        <p:spPr>
          <a:xfrm>
            <a:off x="7191087" y="2308689"/>
            <a:ext cx="186583" cy="377965"/>
          </a:xfrm>
          <a:prstGeom prst="roundRect">
            <a:avLst/>
          </a:prstGeom>
          <a:solidFill>
            <a:schemeClr val="accent6">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F1EE78D3-5529-FD44-8B01-FAB7C9CD5239}"/>
              </a:ext>
            </a:extLst>
          </p:cNvPr>
          <p:cNvSpPr/>
          <p:nvPr/>
        </p:nvSpPr>
        <p:spPr>
          <a:xfrm>
            <a:off x="7359278" y="2303587"/>
            <a:ext cx="647043" cy="377965"/>
          </a:xfrm>
          <a:prstGeom prst="roundRect">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GAF</a:t>
            </a:r>
          </a:p>
        </p:txBody>
      </p:sp>
      <p:sp>
        <p:nvSpPr>
          <p:cNvPr id="16" name="TextBox 15">
            <a:extLst>
              <a:ext uri="{FF2B5EF4-FFF2-40B4-BE49-F238E27FC236}">
                <a16:creationId xmlns:a16="http://schemas.microsoft.com/office/drawing/2014/main" id="{B36A4718-7230-C244-AB27-BA7E66FB55AF}"/>
              </a:ext>
            </a:extLst>
          </p:cNvPr>
          <p:cNvSpPr txBox="1"/>
          <p:nvPr/>
        </p:nvSpPr>
        <p:spPr>
          <a:xfrm>
            <a:off x="5505940" y="2272726"/>
            <a:ext cx="736099" cy="369332"/>
          </a:xfrm>
          <a:prstGeom prst="rect">
            <a:avLst/>
          </a:prstGeom>
          <a:noFill/>
        </p:spPr>
        <p:txBody>
          <a:bodyPr wrap="none" rtlCol="0">
            <a:spAutoFit/>
          </a:bodyPr>
          <a:lstStyle/>
          <a:p>
            <a:r>
              <a:rPr lang="en-US" b="1" dirty="0" err="1">
                <a:latin typeface="Arial" panose="020B0604020202020204" pitchFamily="34" charset="0"/>
                <a:cs typeface="Arial" panose="020B0604020202020204" pitchFamily="34" charset="0"/>
              </a:rPr>
              <a:t>NreA</a:t>
            </a:r>
            <a:endParaRPr lang="en-US" b="1" dirty="0">
              <a:latin typeface="Arial" panose="020B0604020202020204" pitchFamily="34" charset="0"/>
              <a:cs typeface="Arial" panose="020B0604020202020204" pitchFamily="34" charset="0"/>
            </a:endParaRPr>
          </a:p>
        </p:txBody>
      </p:sp>
      <p:sp>
        <p:nvSpPr>
          <p:cNvPr id="2" name="Rounded Rectangle 1">
            <a:extLst>
              <a:ext uri="{FF2B5EF4-FFF2-40B4-BE49-F238E27FC236}">
                <a16:creationId xmlns:a16="http://schemas.microsoft.com/office/drawing/2014/main" id="{63E33FD7-A7AA-EA4A-8395-536D458563D7}"/>
              </a:ext>
            </a:extLst>
          </p:cNvPr>
          <p:cNvSpPr/>
          <p:nvPr/>
        </p:nvSpPr>
        <p:spPr>
          <a:xfrm>
            <a:off x="1722396" y="2735453"/>
            <a:ext cx="947685" cy="36933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NreB</a:t>
            </a:r>
            <a:endParaRPr lang="en-US" dirty="0">
              <a:solidFill>
                <a:schemeClr val="tx1"/>
              </a:solidFill>
              <a:latin typeface="Arial" panose="020B0604020202020204" pitchFamily="34" charset="0"/>
              <a:cs typeface="Arial" panose="020B0604020202020204" pitchFamily="34" charset="0"/>
            </a:endParaRPr>
          </a:p>
        </p:txBody>
      </p:sp>
      <p:sp>
        <p:nvSpPr>
          <p:cNvPr id="132" name="Rounded Rectangle 131">
            <a:extLst>
              <a:ext uri="{FF2B5EF4-FFF2-40B4-BE49-F238E27FC236}">
                <a16:creationId xmlns:a16="http://schemas.microsoft.com/office/drawing/2014/main" id="{ADD67CA0-C10C-F743-99CA-16D1D9C59E90}"/>
              </a:ext>
            </a:extLst>
          </p:cNvPr>
          <p:cNvSpPr/>
          <p:nvPr/>
        </p:nvSpPr>
        <p:spPr>
          <a:xfrm>
            <a:off x="1919577" y="3096228"/>
            <a:ext cx="947685" cy="36933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NreA</a:t>
            </a:r>
            <a:endParaRPr lang="en-US" dirty="0">
              <a:solidFill>
                <a:schemeClr val="tx1"/>
              </a:solidFill>
              <a:latin typeface="Arial" panose="020B0604020202020204" pitchFamily="34" charset="0"/>
              <a:cs typeface="Arial" panose="020B0604020202020204" pitchFamily="34" charset="0"/>
            </a:endParaRPr>
          </a:p>
        </p:txBody>
      </p:sp>
      <p:sp>
        <p:nvSpPr>
          <p:cNvPr id="133" name="Rounded Rectangle 132">
            <a:extLst>
              <a:ext uri="{FF2B5EF4-FFF2-40B4-BE49-F238E27FC236}">
                <a16:creationId xmlns:a16="http://schemas.microsoft.com/office/drawing/2014/main" id="{A009669A-96BD-5A4D-8B61-ACD4B47DCDF9}"/>
              </a:ext>
            </a:extLst>
          </p:cNvPr>
          <p:cNvSpPr/>
          <p:nvPr/>
        </p:nvSpPr>
        <p:spPr>
          <a:xfrm>
            <a:off x="2867262" y="3876094"/>
            <a:ext cx="947685" cy="36933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NreC</a:t>
            </a:r>
            <a:endParaRPr lang="en-US"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9B6F671-63A9-8B4E-849B-155AA1B26D8C}"/>
              </a:ext>
            </a:extLst>
          </p:cNvPr>
          <p:cNvSpPr txBox="1"/>
          <p:nvPr/>
        </p:nvSpPr>
        <p:spPr>
          <a:xfrm>
            <a:off x="2265514" y="6079360"/>
            <a:ext cx="1646605" cy="307777"/>
          </a:xfrm>
          <a:prstGeom prst="rect">
            <a:avLst/>
          </a:prstGeom>
          <a:noFill/>
        </p:spPr>
        <p:txBody>
          <a:bodyPr wrap="none" rtlCol="0">
            <a:spAutoFit/>
          </a:bodyPr>
          <a:lstStyle/>
          <a:p>
            <a:r>
              <a:rPr lang="en-US" sz="1400" i="1" dirty="0" err="1">
                <a:latin typeface="Arial" panose="020B0604020202020204" pitchFamily="34" charset="0"/>
                <a:cs typeface="Arial" panose="020B0604020202020204" pitchFamily="34" charset="0"/>
              </a:rPr>
              <a:t>Unden</a:t>
            </a:r>
            <a:r>
              <a:rPr lang="en-US" sz="1400" i="1" dirty="0">
                <a:latin typeface="Arial" panose="020B0604020202020204" pitchFamily="34" charset="0"/>
                <a:cs typeface="Arial" panose="020B0604020202020204" pitchFamily="34" charset="0"/>
              </a:rPr>
              <a:t> et al., 2021</a:t>
            </a:r>
          </a:p>
        </p:txBody>
      </p:sp>
      <p:sp>
        <p:nvSpPr>
          <p:cNvPr id="139" name="Rounded Rectangle 138">
            <a:extLst>
              <a:ext uri="{FF2B5EF4-FFF2-40B4-BE49-F238E27FC236}">
                <a16:creationId xmlns:a16="http://schemas.microsoft.com/office/drawing/2014/main" id="{6D39FD84-4973-3B47-934A-42A0E54812D7}"/>
              </a:ext>
            </a:extLst>
          </p:cNvPr>
          <p:cNvSpPr/>
          <p:nvPr/>
        </p:nvSpPr>
        <p:spPr>
          <a:xfrm>
            <a:off x="1813460" y="4630789"/>
            <a:ext cx="947685" cy="36933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NreB</a:t>
            </a:r>
            <a:endParaRPr lang="en-US" dirty="0">
              <a:solidFill>
                <a:schemeClr val="tx1"/>
              </a:solidFill>
              <a:latin typeface="Arial" panose="020B0604020202020204" pitchFamily="34" charset="0"/>
              <a:cs typeface="Arial" panose="020B0604020202020204" pitchFamily="34" charset="0"/>
            </a:endParaRPr>
          </a:p>
        </p:txBody>
      </p:sp>
      <p:sp>
        <p:nvSpPr>
          <p:cNvPr id="140" name="Rounded Rectangle 139">
            <a:extLst>
              <a:ext uri="{FF2B5EF4-FFF2-40B4-BE49-F238E27FC236}">
                <a16:creationId xmlns:a16="http://schemas.microsoft.com/office/drawing/2014/main" id="{31BCD0AC-088E-1647-A322-EB10B2B66D5F}"/>
              </a:ext>
            </a:extLst>
          </p:cNvPr>
          <p:cNvSpPr/>
          <p:nvPr/>
        </p:nvSpPr>
        <p:spPr>
          <a:xfrm>
            <a:off x="2167116" y="5176230"/>
            <a:ext cx="947685" cy="36933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NreA</a:t>
            </a:r>
            <a:endParaRPr lang="en-US" dirty="0">
              <a:solidFill>
                <a:schemeClr val="tx1"/>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C484ABF0-F4EC-FE4B-BB14-D939105EDEAD}"/>
              </a:ext>
            </a:extLst>
          </p:cNvPr>
          <p:cNvSpPr/>
          <p:nvPr/>
        </p:nvSpPr>
        <p:spPr>
          <a:xfrm>
            <a:off x="2832856" y="5426694"/>
            <a:ext cx="947685" cy="369332"/>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anose="020B0604020202020204" pitchFamily="34" charset="0"/>
                <a:cs typeface="Arial" panose="020B0604020202020204" pitchFamily="34" charset="0"/>
              </a:rPr>
              <a:t>NO</a:t>
            </a:r>
            <a:r>
              <a:rPr lang="en-US" baseline="-25000" dirty="0">
                <a:solidFill>
                  <a:srgbClr val="FF0000"/>
                </a:solidFill>
                <a:latin typeface="Arial" panose="020B0604020202020204" pitchFamily="34" charset="0"/>
                <a:cs typeface="Arial" panose="020B0604020202020204" pitchFamily="34" charset="0"/>
              </a:rPr>
              <a:t>3</a:t>
            </a:r>
            <a:r>
              <a:rPr lang="en-US" baseline="30000" dirty="0">
                <a:solidFill>
                  <a:srgbClr val="FF0000"/>
                </a:solidFill>
                <a:latin typeface="Arial" panose="020B0604020202020204" pitchFamily="34" charset="0"/>
                <a:cs typeface="Arial" panose="020B0604020202020204" pitchFamily="34" charset="0"/>
              </a:rPr>
              <a:t>-</a:t>
            </a:r>
            <a:endParaRPr lang="en-US" baseline="-25000" dirty="0">
              <a:solidFill>
                <a:srgbClr val="FF0000"/>
              </a:solidFill>
              <a:latin typeface="Arial" panose="020B0604020202020204" pitchFamily="34" charset="0"/>
              <a:cs typeface="Arial" panose="020B0604020202020204" pitchFamily="34" charset="0"/>
            </a:endParaRPr>
          </a:p>
        </p:txBody>
      </p:sp>
      <p:sp>
        <p:nvSpPr>
          <p:cNvPr id="141" name="Oval 140">
            <a:extLst>
              <a:ext uri="{FF2B5EF4-FFF2-40B4-BE49-F238E27FC236}">
                <a16:creationId xmlns:a16="http://schemas.microsoft.com/office/drawing/2014/main" id="{93BA947C-EF62-0845-86BB-77B31E360977}"/>
              </a:ext>
            </a:extLst>
          </p:cNvPr>
          <p:cNvSpPr/>
          <p:nvPr/>
        </p:nvSpPr>
        <p:spPr>
          <a:xfrm>
            <a:off x="2744659" y="4136004"/>
            <a:ext cx="281354" cy="184666"/>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P</a:t>
            </a:r>
          </a:p>
        </p:txBody>
      </p:sp>
      <p:cxnSp>
        <p:nvCxnSpPr>
          <p:cNvPr id="143" name="Straight Arrow Connector 142">
            <a:extLst>
              <a:ext uri="{FF2B5EF4-FFF2-40B4-BE49-F238E27FC236}">
                <a16:creationId xmlns:a16="http://schemas.microsoft.com/office/drawing/2014/main" id="{EAC92865-5934-1244-8BE0-05940FD045D8}"/>
              </a:ext>
            </a:extLst>
          </p:cNvPr>
          <p:cNvCxnSpPr>
            <a:cxnSpLocks/>
          </p:cNvCxnSpPr>
          <p:nvPr/>
        </p:nvCxnSpPr>
        <p:spPr>
          <a:xfrm flipV="1">
            <a:off x="2732693" y="4386073"/>
            <a:ext cx="146076" cy="2430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DBE78469-8075-7F45-B92F-CCE2C565F463}"/>
              </a:ext>
            </a:extLst>
          </p:cNvPr>
          <p:cNvCxnSpPr>
            <a:cxnSpLocks/>
          </p:cNvCxnSpPr>
          <p:nvPr/>
        </p:nvCxnSpPr>
        <p:spPr>
          <a:xfrm>
            <a:off x="3245261" y="4363870"/>
            <a:ext cx="249087" cy="3097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6439AF1-C447-EA4B-9C86-26E48FE77DCD}"/>
              </a:ext>
            </a:extLst>
          </p:cNvPr>
          <p:cNvCxnSpPr/>
          <p:nvPr/>
        </p:nvCxnSpPr>
        <p:spPr>
          <a:xfrm>
            <a:off x="2645393" y="3558234"/>
            <a:ext cx="235144" cy="28883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E3497683-9AB5-7D42-B3A1-FA4E4CA17E24}"/>
              </a:ext>
            </a:extLst>
          </p:cNvPr>
          <p:cNvCxnSpPr/>
          <p:nvPr/>
        </p:nvCxnSpPr>
        <p:spPr>
          <a:xfrm flipV="1">
            <a:off x="2818961" y="3758922"/>
            <a:ext cx="136154" cy="14441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3" name="Rounded Rectangle 152">
            <a:extLst>
              <a:ext uri="{FF2B5EF4-FFF2-40B4-BE49-F238E27FC236}">
                <a16:creationId xmlns:a16="http://schemas.microsoft.com/office/drawing/2014/main" id="{8536D912-A193-BB40-8F90-097D8EB8CD08}"/>
              </a:ext>
            </a:extLst>
          </p:cNvPr>
          <p:cNvSpPr/>
          <p:nvPr/>
        </p:nvSpPr>
        <p:spPr>
          <a:xfrm>
            <a:off x="8006235" y="2304727"/>
            <a:ext cx="186583" cy="377965"/>
          </a:xfrm>
          <a:prstGeom prst="roundRect">
            <a:avLst/>
          </a:prstGeom>
          <a:solidFill>
            <a:schemeClr val="accent6">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F99D03D-BC24-E94D-A0DB-29D643CB6039}"/>
              </a:ext>
            </a:extLst>
          </p:cNvPr>
          <p:cNvSpPr txBox="1"/>
          <p:nvPr/>
        </p:nvSpPr>
        <p:spPr>
          <a:xfrm>
            <a:off x="3804823" y="3876094"/>
            <a:ext cx="46679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TF</a:t>
            </a:r>
          </a:p>
        </p:txBody>
      </p:sp>
      <p:sp>
        <p:nvSpPr>
          <p:cNvPr id="33" name="TextBox 32">
            <a:extLst>
              <a:ext uri="{FF2B5EF4-FFF2-40B4-BE49-F238E27FC236}">
                <a16:creationId xmlns:a16="http://schemas.microsoft.com/office/drawing/2014/main" id="{2843707F-7F17-DF49-A5FC-A1220FA9E658}"/>
              </a:ext>
            </a:extLst>
          </p:cNvPr>
          <p:cNvSpPr txBox="1"/>
          <p:nvPr/>
        </p:nvSpPr>
        <p:spPr>
          <a:xfrm>
            <a:off x="2668012" y="2695238"/>
            <a:ext cx="159050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HK,O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sensor</a:t>
            </a:r>
          </a:p>
        </p:txBody>
      </p:sp>
      <p:sp>
        <p:nvSpPr>
          <p:cNvPr id="36" name="TextBox 35">
            <a:extLst>
              <a:ext uri="{FF2B5EF4-FFF2-40B4-BE49-F238E27FC236}">
                <a16:creationId xmlns:a16="http://schemas.microsoft.com/office/drawing/2014/main" id="{77199564-4D52-B849-9497-D1637F431C75}"/>
              </a:ext>
            </a:extLst>
          </p:cNvPr>
          <p:cNvSpPr txBox="1"/>
          <p:nvPr/>
        </p:nvSpPr>
        <p:spPr>
          <a:xfrm>
            <a:off x="2843873" y="3079692"/>
            <a:ext cx="142378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NO</a:t>
            </a:r>
            <a:r>
              <a:rPr lang="en-US" baseline="-25000" dirty="0">
                <a:latin typeface="Arial" panose="020B0604020202020204" pitchFamily="34" charset="0"/>
                <a:cs typeface="Arial" panose="020B0604020202020204" pitchFamily="34" charset="0"/>
              </a:rPr>
              <a:t>3</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sensor</a:t>
            </a:r>
          </a:p>
        </p:txBody>
      </p:sp>
      <p:sp>
        <p:nvSpPr>
          <p:cNvPr id="34" name="TextBox 33">
            <a:extLst>
              <a:ext uri="{FF2B5EF4-FFF2-40B4-BE49-F238E27FC236}">
                <a16:creationId xmlns:a16="http://schemas.microsoft.com/office/drawing/2014/main" id="{7DEBD30C-3288-C64D-A8AC-C6B73711E694}"/>
              </a:ext>
            </a:extLst>
          </p:cNvPr>
          <p:cNvSpPr txBox="1"/>
          <p:nvPr/>
        </p:nvSpPr>
        <p:spPr>
          <a:xfrm>
            <a:off x="1095251" y="576558"/>
            <a:ext cx="10001497" cy="523220"/>
          </a:xfrm>
          <a:prstGeom prst="rect">
            <a:avLst/>
          </a:prstGeom>
          <a:noFill/>
        </p:spPr>
        <p:txBody>
          <a:bodyPr wrap="square" rtlCol="0">
            <a:spAutoFit/>
          </a:bodyPr>
          <a:lstStyle/>
          <a:p>
            <a:pPr algn="ctr"/>
            <a:r>
              <a:rPr lang="en-US" sz="2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NreA</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Is a Nitrate Sensor in </a:t>
            </a:r>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Staphylococcus </a:t>
            </a:r>
          </a:p>
        </p:txBody>
      </p:sp>
      <p:sp>
        <p:nvSpPr>
          <p:cNvPr id="4" name="TextBox 3">
            <a:extLst>
              <a:ext uri="{FF2B5EF4-FFF2-40B4-BE49-F238E27FC236}">
                <a16:creationId xmlns:a16="http://schemas.microsoft.com/office/drawing/2014/main" id="{9D60AA7B-1162-5C01-27D5-5D59123E3303}"/>
              </a:ext>
            </a:extLst>
          </p:cNvPr>
          <p:cNvSpPr txBox="1"/>
          <p:nvPr/>
        </p:nvSpPr>
        <p:spPr>
          <a:xfrm>
            <a:off x="590048" y="5622175"/>
            <a:ext cx="1223412" cy="369332"/>
          </a:xfrm>
          <a:prstGeom prst="rect">
            <a:avLst/>
          </a:prstGeom>
          <a:noFill/>
        </p:spPr>
        <p:txBody>
          <a:bodyPr wrap="none" rtlCol="0">
            <a:spAutoFit/>
          </a:bodyPr>
          <a:lstStyle/>
          <a:p>
            <a:r>
              <a:rPr lang="en-US" b="0" i="0" u="none" strike="noStrike" dirty="0">
                <a:solidFill>
                  <a:srgbClr val="202124"/>
                </a:solidFill>
                <a:effectLst/>
                <a:latin typeface="Arial" panose="020B0604020202020204" pitchFamily="34" charset="0"/>
                <a:cs typeface="Arial" panose="020B0604020202020204" pitchFamily="34" charset="0"/>
              </a:rPr>
              <a:t>Anaerobic</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839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44F1E3-DD49-C44C-450E-1A392351049C}"/>
              </a:ext>
            </a:extLst>
          </p:cNvPr>
          <p:cNvPicPr>
            <a:picLocks noChangeAspect="1"/>
          </p:cNvPicPr>
          <p:nvPr/>
        </p:nvPicPr>
        <p:blipFill>
          <a:blip r:embed="rId2"/>
          <a:stretch>
            <a:fillRect/>
          </a:stretch>
        </p:blipFill>
        <p:spPr>
          <a:xfrm>
            <a:off x="2562225" y="3850331"/>
            <a:ext cx="7164388" cy="2783192"/>
          </a:xfrm>
          <a:prstGeom prst="rect">
            <a:avLst/>
          </a:prstGeom>
        </p:spPr>
      </p:pic>
      <p:sp>
        <p:nvSpPr>
          <p:cNvPr id="5" name="Oval 4">
            <a:extLst>
              <a:ext uri="{FF2B5EF4-FFF2-40B4-BE49-F238E27FC236}">
                <a16:creationId xmlns:a16="http://schemas.microsoft.com/office/drawing/2014/main" id="{2119A591-12F4-91F2-9DDC-687EDDC8D048}"/>
              </a:ext>
            </a:extLst>
          </p:cNvPr>
          <p:cNvSpPr/>
          <p:nvPr/>
        </p:nvSpPr>
        <p:spPr>
          <a:xfrm>
            <a:off x="2412206" y="1844674"/>
            <a:ext cx="300038" cy="3857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8EBD10-4069-8E59-7068-77451A80EE90}"/>
              </a:ext>
            </a:extLst>
          </p:cNvPr>
          <p:cNvPicPr>
            <a:picLocks noChangeAspect="1"/>
          </p:cNvPicPr>
          <p:nvPr/>
        </p:nvPicPr>
        <p:blipFill>
          <a:blip r:embed="rId3"/>
          <a:stretch>
            <a:fillRect/>
          </a:stretch>
        </p:blipFill>
        <p:spPr>
          <a:xfrm>
            <a:off x="3352800" y="1125536"/>
            <a:ext cx="5486400" cy="1104900"/>
          </a:xfrm>
          <a:prstGeom prst="rect">
            <a:avLst/>
          </a:prstGeom>
        </p:spPr>
      </p:pic>
      <p:pic>
        <p:nvPicPr>
          <p:cNvPr id="8" name="Picture 7">
            <a:extLst>
              <a:ext uri="{FF2B5EF4-FFF2-40B4-BE49-F238E27FC236}">
                <a16:creationId xmlns:a16="http://schemas.microsoft.com/office/drawing/2014/main" id="{3476B4E1-21E5-9D4F-D239-9BC5B89D37CA}"/>
              </a:ext>
            </a:extLst>
          </p:cNvPr>
          <p:cNvPicPr>
            <a:picLocks noChangeAspect="1"/>
          </p:cNvPicPr>
          <p:nvPr/>
        </p:nvPicPr>
        <p:blipFill>
          <a:blip r:embed="rId4"/>
          <a:stretch>
            <a:fillRect/>
          </a:stretch>
        </p:blipFill>
        <p:spPr>
          <a:xfrm>
            <a:off x="1543049" y="2616197"/>
            <a:ext cx="9175466" cy="1104899"/>
          </a:xfrm>
          <a:prstGeom prst="rect">
            <a:avLst/>
          </a:prstGeom>
        </p:spPr>
      </p:pic>
      <p:sp>
        <p:nvSpPr>
          <p:cNvPr id="9" name="Oval 8">
            <a:extLst>
              <a:ext uri="{FF2B5EF4-FFF2-40B4-BE49-F238E27FC236}">
                <a16:creationId xmlns:a16="http://schemas.microsoft.com/office/drawing/2014/main" id="{4C36C0CC-3EA8-E0E7-577C-214528CC1968}"/>
              </a:ext>
            </a:extLst>
          </p:cNvPr>
          <p:cNvSpPr/>
          <p:nvPr/>
        </p:nvSpPr>
        <p:spPr>
          <a:xfrm>
            <a:off x="3324224" y="1000125"/>
            <a:ext cx="304800" cy="3857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5FC9B5F-9E63-94D8-9455-5B5BB706FB06}"/>
              </a:ext>
            </a:extLst>
          </p:cNvPr>
          <p:cNvSpPr/>
          <p:nvPr/>
        </p:nvSpPr>
        <p:spPr>
          <a:xfrm>
            <a:off x="1442528" y="2423316"/>
            <a:ext cx="457200" cy="3857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1F51A2D-2D7F-78C5-4C9C-0B1C9311CDAB}"/>
              </a:ext>
            </a:extLst>
          </p:cNvPr>
          <p:cNvSpPr/>
          <p:nvPr/>
        </p:nvSpPr>
        <p:spPr>
          <a:xfrm>
            <a:off x="2661728" y="3913976"/>
            <a:ext cx="457200" cy="3857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2818379-3FCB-1B26-2C2B-5E985C87861A}"/>
              </a:ext>
            </a:extLst>
          </p:cNvPr>
          <p:cNvSpPr txBox="1"/>
          <p:nvPr/>
        </p:nvSpPr>
        <p:spPr>
          <a:xfrm>
            <a:off x="1143670" y="505876"/>
            <a:ext cx="10001497"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Nitrate Binding Pockets in NLP7 &amp; </a:t>
            </a:r>
            <a:r>
              <a:rPr lang="en-US" sz="2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NreA</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Are Similar</a:t>
            </a:r>
          </a:p>
        </p:txBody>
      </p:sp>
    </p:spTree>
    <p:extLst>
      <p:ext uri="{BB962C8B-B14F-4D97-AF65-F5344CB8AC3E}">
        <p14:creationId xmlns:p14="http://schemas.microsoft.com/office/powerpoint/2010/main" val="2096959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400F52-0402-E92F-C6D0-51BC74F6B3A2}"/>
              </a:ext>
            </a:extLst>
          </p:cNvPr>
          <p:cNvPicPr>
            <a:picLocks noChangeAspect="1"/>
          </p:cNvPicPr>
          <p:nvPr/>
        </p:nvPicPr>
        <p:blipFill>
          <a:blip r:embed="rId2"/>
          <a:stretch>
            <a:fillRect/>
          </a:stretch>
        </p:blipFill>
        <p:spPr>
          <a:xfrm>
            <a:off x="2005806" y="1890711"/>
            <a:ext cx="8180388" cy="4700257"/>
          </a:xfrm>
          <a:prstGeom prst="rect">
            <a:avLst/>
          </a:prstGeom>
        </p:spPr>
      </p:pic>
      <p:sp>
        <p:nvSpPr>
          <p:cNvPr id="5" name="Rectangle 4">
            <a:extLst>
              <a:ext uri="{FF2B5EF4-FFF2-40B4-BE49-F238E27FC236}">
                <a16:creationId xmlns:a16="http://schemas.microsoft.com/office/drawing/2014/main" id="{5B28F877-3642-DCC2-41CC-DC99BB6520B4}"/>
              </a:ext>
            </a:extLst>
          </p:cNvPr>
          <p:cNvSpPr/>
          <p:nvPr/>
        </p:nvSpPr>
        <p:spPr>
          <a:xfrm>
            <a:off x="9944100" y="2357438"/>
            <a:ext cx="542925" cy="2300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FBD71A9-6C1D-FD43-DE00-F33F8B11B522}"/>
              </a:ext>
            </a:extLst>
          </p:cNvPr>
          <p:cNvSpPr/>
          <p:nvPr/>
        </p:nvSpPr>
        <p:spPr>
          <a:xfrm>
            <a:off x="2005806" y="1890711"/>
            <a:ext cx="223044" cy="4667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5E45FB-654F-3CCC-DECB-5EA95EE50880}"/>
              </a:ext>
            </a:extLst>
          </p:cNvPr>
          <p:cNvSpPr txBox="1"/>
          <p:nvPr/>
        </p:nvSpPr>
        <p:spPr>
          <a:xfrm>
            <a:off x="952979" y="406622"/>
            <a:ext cx="10001497"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Residues H404, L406, Y436 of NLP7 </a:t>
            </a:r>
          </a:p>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Are Important for NLP7 TF Activity </a:t>
            </a:r>
          </a:p>
        </p:txBody>
      </p:sp>
    </p:spTree>
    <p:extLst>
      <p:ext uri="{BB962C8B-B14F-4D97-AF65-F5344CB8AC3E}">
        <p14:creationId xmlns:p14="http://schemas.microsoft.com/office/powerpoint/2010/main" val="1305342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607634-0434-CEA7-CA66-7583608B0FFD}"/>
              </a:ext>
            </a:extLst>
          </p:cNvPr>
          <p:cNvPicPr>
            <a:picLocks noChangeAspect="1"/>
          </p:cNvPicPr>
          <p:nvPr/>
        </p:nvPicPr>
        <p:blipFill>
          <a:blip r:embed="rId2"/>
          <a:stretch>
            <a:fillRect/>
          </a:stretch>
        </p:blipFill>
        <p:spPr>
          <a:xfrm>
            <a:off x="2863850" y="1754187"/>
            <a:ext cx="6464300" cy="4406900"/>
          </a:xfrm>
          <a:prstGeom prst="rect">
            <a:avLst/>
          </a:prstGeom>
        </p:spPr>
      </p:pic>
      <p:sp>
        <p:nvSpPr>
          <p:cNvPr id="5" name="Oval 4">
            <a:extLst>
              <a:ext uri="{FF2B5EF4-FFF2-40B4-BE49-F238E27FC236}">
                <a16:creationId xmlns:a16="http://schemas.microsoft.com/office/drawing/2014/main" id="{DFD10E12-5009-5D7E-4F03-B73FCABA25CD}"/>
              </a:ext>
            </a:extLst>
          </p:cNvPr>
          <p:cNvSpPr/>
          <p:nvPr/>
        </p:nvSpPr>
        <p:spPr>
          <a:xfrm>
            <a:off x="2757488" y="1600200"/>
            <a:ext cx="357187" cy="471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B5A6CD-8425-2974-095D-20430B23C70C}"/>
              </a:ext>
            </a:extLst>
          </p:cNvPr>
          <p:cNvSpPr/>
          <p:nvPr/>
        </p:nvSpPr>
        <p:spPr>
          <a:xfrm>
            <a:off x="3600452" y="2214561"/>
            <a:ext cx="4657725" cy="328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F1E8EB8-E33F-BA10-5DC1-E7C699A89ED4}"/>
              </a:ext>
            </a:extLst>
          </p:cNvPr>
          <p:cNvSpPr txBox="1"/>
          <p:nvPr/>
        </p:nvSpPr>
        <p:spPr>
          <a:xfrm>
            <a:off x="1095251" y="553214"/>
            <a:ext cx="10001497"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Residues H404, L406, Y436 of NLP7 and </a:t>
            </a:r>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Os</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NLP3 Are Important for Nitrate Response in Human Cells</a:t>
            </a:r>
          </a:p>
        </p:txBody>
      </p:sp>
      <p:sp>
        <p:nvSpPr>
          <p:cNvPr id="2" name="TextBox 1">
            <a:extLst>
              <a:ext uri="{FF2B5EF4-FFF2-40B4-BE49-F238E27FC236}">
                <a16:creationId xmlns:a16="http://schemas.microsoft.com/office/drawing/2014/main" id="{684CACEA-B50C-CD91-B12C-1D565ECC8817}"/>
              </a:ext>
            </a:extLst>
          </p:cNvPr>
          <p:cNvSpPr txBox="1"/>
          <p:nvPr/>
        </p:nvSpPr>
        <p:spPr>
          <a:xfrm>
            <a:off x="4939990" y="6315074"/>
            <a:ext cx="2148793" cy="369332"/>
          </a:xfrm>
          <a:prstGeom prst="rect">
            <a:avLst/>
          </a:prstGeom>
          <a:noFill/>
        </p:spPr>
        <p:txBody>
          <a:bodyPr wrap="none" rtlCol="0">
            <a:spAutoFit/>
          </a:bodyPr>
          <a:lstStyle/>
          <a:p>
            <a:r>
              <a:rPr lang="en-US" dirty="0"/>
              <a:t>Heterologous system</a:t>
            </a:r>
          </a:p>
        </p:txBody>
      </p:sp>
    </p:spTree>
    <p:extLst>
      <p:ext uri="{BB962C8B-B14F-4D97-AF65-F5344CB8AC3E}">
        <p14:creationId xmlns:p14="http://schemas.microsoft.com/office/powerpoint/2010/main" val="258802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CA6A17-1933-D19E-642B-50B4D9617594}"/>
              </a:ext>
            </a:extLst>
          </p:cNvPr>
          <p:cNvPicPr>
            <a:picLocks noChangeAspect="1"/>
          </p:cNvPicPr>
          <p:nvPr/>
        </p:nvPicPr>
        <p:blipFill>
          <a:blip r:embed="rId2"/>
          <a:stretch>
            <a:fillRect/>
          </a:stretch>
        </p:blipFill>
        <p:spPr>
          <a:xfrm>
            <a:off x="1564481" y="1700213"/>
            <a:ext cx="9077325" cy="4643990"/>
          </a:xfrm>
          <a:prstGeom prst="rect">
            <a:avLst/>
          </a:prstGeom>
        </p:spPr>
      </p:pic>
      <p:sp>
        <p:nvSpPr>
          <p:cNvPr id="5" name="Oval 4">
            <a:extLst>
              <a:ext uri="{FF2B5EF4-FFF2-40B4-BE49-F238E27FC236}">
                <a16:creationId xmlns:a16="http://schemas.microsoft.com/office/drawing/2014/main" id="{7A6FD2E3-657F-5BB1-EF9A-F67B26AD9AAC}"/>
              </a:ext>
            </a:extLst>
          </p:cNvPr>
          <p:cNvSpPr/>
          <p:nvPr/>
        </p:nvSpPr>
        <p:spPr>
          <a:xfrm>
            <a:off x="1371604" y="1671637"/>
            <a:ext cx="642937" cy="342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0E5524-703F-7DE2-A05B-943F67C57B9A}"/>
              </a:ext>
            </a:extLst>
          </p:cNvPr>
          <p:cNvSpPr txBox="1"/>
          <p:nvPr/>
        </p:nvSpPr>
        <p:spPr>
          <a:xfrm>
            <a:off x="952979" y="406622"/>
            <a:ext cx="10001497"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Nitrate-binding Domain is Conserved in Other NLPs and NLP7 Orthologs of Land Plants and Charophytes</a:t>
            </a:r>
          </a:p>
        </p:txBody>
      </p:sp>
    </p:spTree>
    <p:extLst>
      <p:ext uri="{BB962C8B-B14F-4D97-AF65-F5344CB8AC3E}">
        <p14:creationId xmlns:p14="http://schemas.microsoft.com/office/powerpoint/2010/main" val="2799587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8848FF-3C3E-76C3-267B-AEEF7C54D5FD}"/>
              </a:ext>
            </a:extLst>
          </p:cNvPr>
          <p:cNvPicPr>
            <a:picLocks noChangeAspect="1"/>
          </p:cNvPicPr>
          <p:nvPr/>
        </p:nvPicPr>
        <p:blipFill>
          <a:blip r:embed="rId2"/>
          <a:stretch>
            <a:fillRect/>
          </a:stretch>
        </p:blipFill>
        <p:spPr>
          <a:xfrm>
            <a:off x="590549" y="2230436"/>
            <a:ext cx="3457476" cy="2684463"/>
          </a:xfrm>
          <a:prstGeom prst="rect">
            <a:avLst/>
          </a:prstGeom>
        </p:spPr>
      </p:pic>
      <p:pic>
        <p:nvPicPr>
          <p:cNvPr id="5" name="Picture 4">
            <a:extLst>
              <a:ext uri="{FF2B5EF4-FFF2-40B4-BE49-F238E27FC236}">
                <a16:creationId xmlns:a16="http://schemas.microsoft.com/office/drawing/2014/main" id="{5532C804-AE8D-98C8-476C-C047E7432389}"/>
              </a:ext>
            </a:extLst>
          </p:cNvPr>
          <p:cNvPicPr>
            <a:picLocks noChangeAspect="1"/>
          </p:cNvPicPr>
          <p:nvPr/>
        </p:nvPicPr>
        <p:blipFill>
          <a:blip r:embed="rId3"/>
          <a:stretch>
            <a:fillRect/>
          </a:stretch>
        </p:blipFill>
        <p:spPr>
          <a:xfrm>
            <a:off x="4178300" y="2230436"/>
            <a:ext cx="3327884" cy="2798764"/>
          </a:xfrm>
          <a:prstGeom prst="rect">
            <a:avLst/>
          </a:prstGeom>
        </p:spPr>
      </p:pic>
      <p:pic>
        <p:nvPicPr>
          <p:cNvPr id="6" name="Picture 5">
            <a:extLst>
              <a:ext uri="{FF2B5EF4-FFF2-40B4-BE49-F238E27FC236}">
                <a16:creationId xmlns:a16="http://schemas.microsoft.com/office/drawing/2014/main" id="{F0E6279F-3FA6-32C0-35C5-4B5E72D670EB}"/>
              </a:ext>
            </a:extLst>
          </p:cNvPr>
          <p:cNvPicPr>
            <a:picLocks noChangeAspect="1"/>
          </p:cNvPicPr>
          <p:nvPr/>
        </p:nvPicPr>
        <p:blipFill>
          <a:blip r:embed="rId4"/>
          <a:stretch>
            <a:fillRect/>
          </a:stretch>
        </p:blipFill>
        <p:spPr>
          <a:xfrm>
            <a:off x="7806221" y="2230436"/>
            <a:ext cx="3457476" cy="3316355"/>
          </a:xfrm>
          <a:prstGeom prst="rect">
            <a:avLst/>
          </a:prstGeom>
        </p:spPr>
      </p:pic>
      <p:sp>
        <p:nvSpPr>
          <p:cNvPr id="8" name="TextBox 7">
            <a:extLst>
              <a:ext uri="{FF2B5EF4-FFF2-40B4-BE49-F238E27FC236}">
                <a16:creationId xmlns:a16="http://schemas.microsoft.com/office/drawing/2014/main" id="{38D85455-28CE-C618-8F2C-5D4E48BC7F0A}"/>
              </a:ext>
            </a:extLst>
          </p:cNvPr>
          <p:cNvSpPr txBox="1"/>
          <p:nvPr/>
        </p:nvSpPr>
        <p:spPr>
          <a:xfrm>
            <a:off x="1898237" y="5716036"/>
            <a:ext cx="4299575"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Microscale thermophoresis (MST)</a:t>
            </a:r>
          </a:p>
        </p:txBody>
      </p:sp>
      <p:sp>
        <p:nvSpPr>
          <p:cNvPr id="10" name="TextBox 9">
            <a:extLst>
              <a:ext uri="{FF2B5EF4-FFF2-40B4-BE49-F238E27FC236}">
                <a16:creationId xmlns:a16="http://schemas.microsoft.com/office/drawing/2014/main" id="{7EC1A6A8-A511-0F8A-8B16-88BBDD8AF630}"/>
              </a:ext>
            </a:extLst>
          </p:cNvPr>
          <p:cNvSpPr txBox="1"/>
          <p:nvPr/>
        </p:nvSpPr>
        <p:spPr>
          <a:xfrm>
            <a:off x="8098999" y="5717072"/>
            <a:ext cx="370646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Surface Plasmon Resonance</a:t>
            </a:r>
          </a:p>
        </p:txBody>
      </p:sp>
      <p:sp>
        <p:nvSpPr>
          <p:cNvPr id="11" name="TextBox 10">
            <a:extLst>
              <a:ext uri="{FF2B5EF4-FFF2-40B4-BE49-F238E27FC236}">
                <a16:creationId xmlns:a16="http://schemas.microsoft.com/office/drawing/2014/main" id="{EFA632C3-66D3-B508-68CF-4DECDAF4DFBF}"/>
              </a:ext>
            </a:extLst>
          </p:cNvPr>
          <p:cNvSpPr txBox="1"/>
          <p:nvPr/>
        </p:nvSpPr>
        <p:spPr>
          <a:xfrm>
            <a:off x="952979" y="486384"/>
            <a:ext cx="10001497"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Residues H404, L406, Y436 of NLP7 </a:t>
            </a:r>
          </a:p>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Are Important for Nitrate Binding </a:t>
            </a:r>
          </a:p>
        </p:txBody>
      </p:sp>
      <p:sp>
        <p:nvSpPr>
          <p:cNvPr id="12" name="TextBox 11">
            <a:extLst>
              <a:ext uri="{FF2B5EF4-FFF2-40B4-BE49-F238E27FC236}">
                <a16:creationId xmlns:a16="http://schemas.microsoft.com/office/drawing/2014/main" id="{569F0AB8-BA05-2E66-14FD-5B0F688A0338}"/>
              </a:ext>
            </a:extLst>
          </p:cNvPr>
          <p:cNvSpPr txBox="1"/>
          <p:nvPr/>
        </p:nvSpPr>
        <p:spPr>
          <a:xfrm>
            <a:off x="1576699" y="1900725"/>
            <a:ext cx="1690976" cy="369332"/>
          </a:xfrm>
          <a:prstGeom prst="rect">
            <a:avLst/>
          </a:prstGeom>
          <a:noFill/>
        </p:spPr>
        <p:txBody>
          <a:bodyPr wrap="none" rtlCol="0">
            <a:spAutoFit/>
          </a:bodyPr>
          <a:lstStyle/>
          <a:p>
            <a:r>
              <a:rPr lang="en-US" b="1" dirty="0"/>
              <a:t>NLP7(HYL/AAA)</a:t>
            </a:r>
          </a:p>
        </p:txBody>
      </p:sp>
      <p:sp>
        <p:nvSpPr>
          <p:cNvPr id="13" name="TextBox 12">
            <a:extLst>
              <a:ext uri="{FF2B5EF4-FFF2-40B4-BE49-F238E27FC236}">
                <a16:creationId xmlns:a16="http://schemas.microsoft.com/office/drawing/2014/main" id="{6A2F75EA-B873-B8DA-AC39-3AD51C00CFEE}"/>
              </a:ext>
            </a:extLst>
          </p:cNvPr>
          <p:cNvSpPr txBox="1"/>
          <p:nvPr/>
        </p:nvSpPr>
        <p:spPr>
          <a:xfrm>
            <a:off x="5139103" y="1901212"/>
            <a:ext cx="1913794" cy="369332"/>
          </a:xfrm>
          <a:prstGeom prst="rect">
            <a:avLst/>
          </a:prstGeom>
          <a:noFill/>
        </p:spPr>
        <p:txBody>
          <a:bodyPr wrap="none" rtlCol="0">
            <a:spAutoFit/>
          </a:bodyPr>
          <a:lstStyle/>
          <a:p>
            <a:r>
              <a:rPr lang="en-US" b="1" dirty="0"/>
              <a:t>N-NLP7(HYL/AAA)</a:t>
            </a:r>
          </a:p>
        </p:txBody>
      </p:sp>
      <p:sp>
        <p:nvSpPr>
          <p:cNvPr id="14" name="TextBox 13">
            <a:extLst>
              <a:ext uri="{FF2B5EF4-FFF2-40B4-BE49-F238E27FC236}">
                <a16:creationId xmlns:a16="http://schemas.microsoft.com/office/drawing/2014/main" id="{E97B6915-29F6-FEFD-5CB4-053D7D4DEEB7}"/>
              </a:ext>
            </a:extLst>
          </p:cNvPr>
          <p:cNvSpPr txBox="1"/>
          <p:nvPr/>
        </p:nvSpPr>
        <p:spPr>
          <a:xfrm>
            <a:off x="8701507" y="1770544"/>
            <a:ext cx="1913794" cy="369332"/>
          </a:xfrm>
          <a:prstGeom prst="rect">
            <a:avLst/>
          </a:prstGeom>
          <a:noFill/>
        </p:spPr>
        <p:txBody>
          <a:bodyPr wrap="none" rtlCol="0">
            <a:spAutoFit/>
          </a:bodyPr>
          <a:lstStyle/>
          <a:p>
            <a:r>
              <a:rPr lang="en-US" b="1" dirty="0"/>
              <a:t>N-NLP7(HYL/AAA)</a:t>
            </a:r>
          </a:p>
        </p:txBody>
      </p:sp>
      <p:sp>
        <p:nvSpPr>
          <p:cNvPr id="15" name="Rectangle 14">
            <a:extLst>
              <a:ext uri="{FF2B5EF4-FFF2-40B4-BE49-F238E27FC236}">
                <a16:creationId xmlns:a16="http://schemas.microsoft.com/office/drawing/2014/main" id="{10FC2CCF-ACAB-7154-F589-409745D88252}"/>
              </a:ext>
            </a:extLst>
          </p:cNvPr>
          <p:cNvSpPr/>
          <p:nvPr/>
        </p:nvSpPr>
        <p:spPr>
          <a:xfrm>
            <a:off x="8886825" y="2443163"/>
            <a:ext cx="1728476" cy="271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1EABC8-2EC9-3886-00AA-BCD88761ED15}"/>
              </a:ext>
            </a:extLst>
          </p:cNvPr>
          <p:cNvSpPr/>
          <p:nvPr/>
        </p:nvSpPr>
        <p:spPr>
          <a:xfrm>
            <a:off x="8882058" y="2609851"/>
            <a:ext cx="804867" cy="317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C251B25-C915-26DC-3A58-80A632A6A6A5}"/>
              </a:ext>
            </a:extLst>
          </p:cNvPr>
          <p:cNvSpPr/>
          <p:nvPr/>
        </p:nvSpPr>
        <p:spPr>
          <a:xfrm>
            <a:off x="5037375" y="2724155"/>
            <a:ext cx="804867" cy="317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4EEA5F0-B4F3-ABE4-4C22-4F4FC87129AD}"/>
              </a:ext>
            </a:extLst>
          </p:cNvPr>
          <p:cNvSpPr/>
          <p:nvPr/>
        </p:nvSpPr>
        <p:spPr>
          <a:xfrm>
            <a:off x="1362070" y="2641676"/>
            <a:ext cx="804867" cy="317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270EC3-4CC1-6667-0D22-56CA24293A7D}"/>
              </a:ext>
            </a:extLst>
          </p:cNvPr>
          <p:cNvSpPr/>
          <p:nvPr/>
        </p:nvSpPr>
        <p:spPr>
          <a:xfrm>
            <a:off x="4978004" y="2528964"/>
            <a:ext cx="1722834" cy="317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D82360A-B689-236F-F949-9C3BDB13E6B3}"/>
              </a:ext>
            </a:extLst>
          </p:cNvPr>
          <p:cNvSpPr/>
          <p:nvPr/>
        </p:nvSpPr>
        <p:spPr>
          <a:xfrm>
            <a:off x="1432974" y="2443164"/>
            <a:ext cx="1593038" cy="209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114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0212FD-FE65-218C-D276-8B67C300468F}"/>
              </a:ext>
            </a:extLst>
          </p:cNvPr>
          <p:cNvPicPr>
            <a:picLocks noChangeAspect="1"/>
          </p:cNvPicPr>
          <p:nvPr/>
        </p:nvPicPr>
        <p:blipFill>
          <a:blip r:embed="rId2"/>
          <a:stretch>
            <a:fillRect/>
          </a:stretch>
        </p:blipFill>
        <p:spPr>
          <a:xfrm>
            <a:off x="2141538" y="1739900"/>
            <a:ext cx="7324416" cy="1689100"/>
          </a:xfrm>
          <a:prstGeom prst="rect">
            <a:avLst/>
          </a:prstGeom>
        </p:spPr>
      </p:pic>
      <p:sp>
        <p:nvSpPr>
          <p:cNvPr id="5" name="Oval 4">
            <a:extLst>
              <a:ext uri="{FF2B5EF4-FFF2-40B4-BE49-F238E27FC236}">
                <a16:creationId xmlns:a16="http://schemas.microsoft.com/office/drawing/2014/main" id="{987DBC6E-2FE9-9BDC-5651-1F33B701C9C6}"/>
              </a:ext>
            </a:extLst>
          </p:cNvPr>
          <p:cNvSpPr/>
          <p:nvPr/>
        </p:nvSpPr>
        <p:spPr>
          <a:xfrm>
            <a:off x="2000250" y="1700213"/>
            <a:ext cx="471488"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0D07F3A-59C1-535C-DF4E-A41D46231C0A}"/>
              </a:ext>
            </a:extLst>
          </p:cNvPr>
          <p:cNvSpPr txBox="1"/>
          <p:nvPr/>
        </p:nvSpPr>
        <p:spPr>
          <a:xfrm>
            <a:off x="952977" y="811074"/>
            <a:ext cx="10001497"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Nitrate-Binding Mutant Cannot Complement </a:t>
            </a:r>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nlp7</a:t>
            </a:r>
          </a:p>
        </p:txBody>
      </p:sp>
      <p:sp>
        <p:nvSpPr>
          <p:cNvPr id="7" name="TextBox 6">
            <a:extLst>
              <a:ext uri="{FF2B5EF4-FFF2-40B4-BE49-F238E27FC236}">
                <a16:creationId xmlns:a16="http://schemas.microsoft.com/office/drawing/2014/main" id="{89811812-6231-2A66-96B1-4F9BC5A3C797}"/>
              </a:ext>
            </a:extLst>
          </p:cNvPr>
          <p:cNvSpPr txBox="1"/>
          <p:nvPr/>
        </p:nvSpPr>
        <p:spPr>
          <a:xfrm>
            <a:off x="9465954" y="2471739"/>
            <a:ext cx="2198038" cy="646331"/>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Complementation </a:t>
            </a:r>
          </a:p>
          <a:p>
            <a:pPr algn="ctr"/>
            <a:r>
              <a:rPr lang="en-US" b="1" dirty="0">
                <a:latin typeface="Arial" panose="020B0604020202020204" pitchFamily="34" charset="0"/>
                <a:cs typeface="Arial" panose="020B0604020202020204" pitchFamily="34" charset="0"/>
              </a:rPr>
              <a:t>Analysis</a:t>
            </a:r>
          </a:p>
        </p:txBody>
      </p:sp>
      <p:pic>
        <p:nvPicPr>
          <p:cNvPr id="14" name="Picture 13">
            <a:extLst>
              <a:ext uri="{FF2B5EF4-FFF2-40B4-BE49-F238E27FC236}">
                <a16:creationId xmlns:a16="http://schemas.microsoft.com/office/drawing/2014/main" id="{AA792292-78F2-C2D1-F973-87339A158610}"/>
              </a:ext>
            </a:extLst>
          </p:cNvPr>
          <p:cNvPicPr>
            <a:picLocks noChangeAspect="1"/>
          </p:cNvPicPr>
          <p:nvPr/>
        </p:nvPicPr>
        <p:blipFill>
          <a:blip r:embed="rId3"/>
          <a:stretch>
            <a:fillRect/>
          </a:stretch>
        </p:blipFill>
        <p:spPr>
          <a:xfrm>
            <a:off x="3459271" y="3429000"/>
            <a:ext cx="4988911" cy="1518764"/>
          </a:xfrm>
          <a:prstGeom prst="rect">
            <a:avLst/>
          </a:prstGeom>
        </p:spPr>
      </p:pic>
      <p:pic>
        <p:nvPicPr>
          <p:cNvPr id="15" name="Picture 14">
            <a:extLst>
              <a:ext uri="{FF2B5EF4-FFF2-40B4-BE49-F238E27FC236}">
                <a16:creationId xmlns:a16="http://schemas.microsoft.com/office/drawing/2014/main" id="{48079486-5E1A-0989-7DAE-9F273E341C32}"/>
              </a:ext>
            </a:extLst>
          </p:cNvPr>
          <p:cNvPicPr>
            <a:picLocks noChangeAspect="1"/>
          </p:cNvPicPr>
          <p:nvPr/>
        </p:nvPicPr>
        <p:blipFill>
          <a:blip r:embed="rId4"/>
          <a:stretch>
            <a:fillRect/>
          </a:stretch>
        </p:blipFill>
        <p:spPr>
          <a:xfrm>
            <a:off x="3721064" y="4983163"/>
            <a:ext cx="4465673" cy="1874837"/>
          </a:xfrm>
          <a:prstGeom prst="rect">
            <a:avLst/>
          </a:prstGeom>
        </p:spPr>
      </p:pic>
    </p:spTree>
    <p:extLst>
      <p:ext uri="{BB962C8B-B14F-4D97-AF65-F5344CB8AC3E}">
        <p14:creationId xmlns:p14="http://schemas.microsoft.com/office/powerpoint/2010/main" val="2063299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385926" y="1565066"/>
            <a:ext cx="5222489" cy="4102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ounded Rectangle 32"/>
          <p:cNvSpPr/>
          <p:nvPr/>
        </p:nvSpPr>
        <p:spPr>
          <a:xfrm>
            <a:off x="6529880" y="1697071"/>
            <a:ext cx="4980008" cy="3841433"/>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t>
            </a:r>
          </a:p>
        </p:txBody>
      </p:sp>
      <p:sp>
        <p:nvSpPr>
          <p:cNvPr id="36" name="Can 35"/>
          <p:cNvSpPr/>
          <p:nvPr/>
        </p:nvSpPr>
        <p:spPr>
          <a:xfrm>
            <a:off x="9739683" y="1297977"/>
            <a:ext cx="375385" cy="635268"/>
          </a:xfrm>
          <a:prstGeom prst="ca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ectangle 36"/>
          <p:cNvSpPr/>
          <p:nvPr/>
        </p:nvSpPr>
        <p:spPr>
          <a:xfrm>
            <a:off x="9642673" y="748475"/>
            <a:ext cx="65434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Ca</a:t>
            </a:r>
            <a:r>
              <a:rPr lang="en-US" b="1"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cxnSp>
        <p:nvCxnSpPr>
          <p:cNvPr id="38" name="Straight Arrow Connector 37"/>
          <p:cNvCxnSpPr/>
          <p:nvPr/>
        </p:nvCxnSpPr>
        <p:spPr>
          <a:xfrm>
            <a:off x="9941814" y="1102264"/>
            <a:ext cx="1" cy="1087655"/>
          </a:xfrm>
          <a:prstGeom prst="straightConnector1">
            <a:avLst/>
          </a:prstGeom>
          <a:ln>
            <a:solidFill>
              <a:srgbClr val="0070C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624827" y="2124385"/>
            <a:ext cx="848309" cy="400110"/>
          </a:xfrm>
          <a:prstGeom prst="rect">
            <a:avLst/>
          </a:prstGeom>
          <a:noFill/>
        </p:spPr>
        <p:txBody>
          <a:bodyPr wrap="none" rtlCol="0">
            <a:spAutoFit/>
          </a:bodyPr>
          <a:lstStyle/>
          <a:p>
            <a:r>
              <a:rPr lang="en-US" sz="2000" dirty="0">
                <a:solidFill>
                  <a:srgbClr val="FF0000"/>
                </a:solidFill>
                <a:latin typeface="Arial" panose="020B0604020202020204" pitchFamily="34" charset="0"/>
                <a:cs typeface="Arial" panose="020B0604020202020204" pitchFamily="34" charset="0"/>
              </a:rPr>
              <a:t>[Ca</a:t>
            </a:r>
            <a:r>
              <a:rPr lang="en-US" sz="2000" baseline="30000" dirty="0">
                <a:solidFill>
                  <a:srgbClr val="FF0000"/>
                </a:solidFill>
                <a:latin typeface="Arial" panose="020B0604020202020204" pitchFamily="34" charset="0"/>
                <a:cs typeface="Arial" panose="020B0604020202020204" pitchFamily="34" charset="0"/>
              </a:rPr>
              <a:t>2+</a:t>
            </a:r>
            <a:r>
              <a:rPr lang="en-US" sz="2000" dirty="0">
                <a:solidFill>
                  <a:srgbClr val="FF0000"/>
                </a:solidFill>
                <a:latin typeface="Arial" panose="020B0604020202020204" pitchFamily="34" charset="0"/>
                <a:cs typeface="Arial" panose="020B0604020202020204" pitchFamily="34" charset="0"/>
              </a:rPr>
              <a:t>]</a:t>
            </a:r>
          </a:p>
        </p:txBody>
      </p:sp>
      <p:sp>
        <p:nvSpPr>
          <p:cNvPr id="40" name="Freeform 39"/>
          <p:cNvSpPr/>
          <p:nvPr/>
        </p:nvSpPr>
        <p:spPr>
          <a:xfrm>
            <a:off x="10399518" y="1844191"/>
            <a:ext cx="909764" cy="204186"/>
          </a:xfrm>
          <a:custGeom>
            <a:avLst/>
            <a:gdLst>
              <a:gd name="connsiteX0" fmla="*/ 0 w 1068409"/>
              <a:gd name="connsiteY0" fmla="*/ 279140 h 317396"/>
              <a:gd name="connsiteX1" fmla="*/ 288758 w 1068409"/>
              <a:gd name="connsiteY1" fmla="*/ 279140 h 317396"/>
              <a:gd name="connsiteX2" fmla="*/ 558265 w 1068409"/>
              <a:gd name="connsiteY2" fmla="*/ 8 h 317396"/>
              <a:gd name="connsiteX3" fmla="*/ 770021 w 1068409"/>
              <a:gd name="connsiteY3" fmla="*/ 288766 h 317396"/>
              <a:gd name="connsiteX4" fmla="*/ 1020278 w 1068409"/>
              <a:gd name="connsiteY4" fmla="*/ 308016 h 317396"/>
              <a:gd name="connsiteX5" fmla="*/ 1068404 w 1068409"/>
              <a:gd name="connsiteY5" fmla="*/ 298391 h 317396"/>
              <a:gd name="connsiteX6" fmla="*/ 1068404 w 1068409"/>
              <a:gd name="connsiteY6" fmla="*/ 298391 h 317396"/>
              <a:gd name="connsiteX7" fmla="*/ 1068404 w 1068409"/>
              <a:gd name="connsiteY7" fmla="*/ 288766 h 31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409" h="317396">
                <a:moveTo>
                  <a:pt x="0" y="279140"/>
                </a:moveTo>
                <a:cubicBezTo>
                  <a:pt x="97857" y="302401"/>
                  <a:pt x="195714" y="325662"/>
                  <a:pt x="288758" y="279140"/>
                </a:cubicBezTo>
                <a:cubicBezTo>
                  <a:pt x="381802" y="232618"/>
                  <a:pt x="478055" y="-1596"/>
                  <a:pt x="558265" y="8"/>
                </a:cubicBezTo>
                <a:cubicBezTo>
                  <a:pt x="638475" y="1612"/>
                  <a:pt x="693019" y="237431"/>
                  <a:pt x="770021" y="288766"/>
                </a:cubicBezTo>
                <a:cubicBezTo>
                  <a:pt x="847023" y="340101"/>
                  <a:pt x="970548" y="306412"/>
                  <a:pt x="1020278" y="308016"/>
                </a:cubicBezTo>
                <a:cubicBezTo>
                  <a:pt x="1070008" y="309620"/>
                  <a:pt x="1068404" y="298391"/>
                  <a:pt x="1068404" y="298391"/>
                </a:cubicBezTo>
                <a:lnTo>
                  <a:pt x="1068404" y="298391"/>
                </a:lnTo>
                <a:lnTo>
                  <a:pt x="1068404" y="28876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 name="Oval 40"/>
          <p:cNvSpPr/>
          <p:nvPr/>
        </p:nvSpPr>
        <p:spPr>
          <a:xfrm>
            <a:off x="9720805" y="2973511"/>
            <a:ext cx="824063" cy="587141"/>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42" name="TextBox 41"/>
          <p:cNvSpPr txBox="1"/>
          <p:nvPr/>
        </p:nvSpPr>
        <p:spPr>
          <a:xfrm>
            <a:off x="9770297" y="3073292"/>
            <a:ext cx="80021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CPKs</a:t>
            </a:r>
          </a:p>
        </p:txBody>
      </p:sp>
      <p:sp>
        <p:nvSpPr>
          <p:cNvPr id="43" name="Down Arrow 42"/>
          <p:cNvSpPr/>
          <p:nvPr/>
        </p:nvSpPr>
        <p:spPr>
          <a:xfrm>
            <a:off x="10042738" y="2570053"/>
            <a:ext cx="134754" cy="298383"/>
          </a:xfrm>
          <a:prstGeom prst="downArrow">
            <a:avLst/>
          </a:prstGeom>
          <a:solidFill>
            <a:schemeClr val="tx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TextBox 43"/>
          <p:cNvSpPr txBox="1"/>
          <p:nvPr/>
        </p:nvSpPr>
        <p:spPr>
          <a:xfrm>
            <a:off x="6609804" y="5713545"/>
            <a:ext cx="5096267" cy="923330"/>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Nitrate response genes </a:t>
            </a:r>
          </a:p>
          <a:p>
            <a:r>
              <a:rPr lang="en-US" b="1" dirty="0">
                <a:latin typeface="Arial" panose="020B0604020202020204" pitchFamily="34" charset="0"/>
                <a:cs typeface="Arial" panose="020B0604020202020204" pitchFamily="34" charset="0"/>
              </a:rPr>
              <a:t>Diverse physiological functions &amp; processes</a:t>
            </a:r>
          </a:p>
          <a:p>
            <a:r>
              <a:rPr lang="en-US" b="1" dirty="0">
                <a:latin typeface="Arial" panose="020B0604020202020204" pitchFamily="34" charset="0"/>
                <a:cs typeface="Arial" panose="020B0604020202020204" pitchFamily="34" charset="0"/>
              </a:rPr>
              <a:t>Shoot &amp; lateral root morphogenesis </a:t>
            </a:r>
          </a:p>
        </p:txBody>
      </p:sp>
      <p:cxnSp>
        <p:nvCxnSpPr>
          <p:cNvPr id="82" name="Straight Arrow Connector 81"/>
          <p:cNvCxnSpPr/>
          <p:nvPr/>
        </p:nvCxnSpPr>
        <p:spPr>
          <a:xfrm flipH="1" flipV="1">
            <a:off x="10826085" y="2117917"/>
            <a:ext cx="14766" cy="28059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7037453" y="4193384"/>
            <a:ext cx="1160054" cy="609666"/>
          </a:xfrm>
          <a:prstGeom prst="ellipse">
            <a:avLst/>
          </a:prstGeom>
          <a:solidFill>
            <a:srgbClr val="FFFF00"/>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a:cs typeface="Arial"/>
              </a:rPr>
              <a:t>NLP7</a:t>
            </a:r>
          </a:p>
        </p:txBody>
      </p:sp>
      <p:sp>
        <p:nvSpPr>
          <p:cNvPr id="13" name="Rectangle 12"/>
          <p:cNvSpPr/>
          <p:nvPr/>
        </p:nvSpPr>
        <p:spPr>
          <a:xfrm>
            <a:off x="6816922" y="4814339"/>
            <a:ext cx="1537488" cy="329540"/>
          </a:xfrm>
          <a:prstGeom prst="rect">
            <a:avLst/>
          </a:prstGeom>
          <a:solidFill>
            <a:schemeClr val="tx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a:cs typeface="Arial"/>
            </a:endParaRPr>
          </a:p>
        </p:txBody>
      </p:sp>
      <p:cxnSp>
        <p:nvCxnSpPr>
          <p:cNvPr id="14" name="Straight Connector 13"/>
          <p:cNvCxnSpPr>
            <a:stCxn id="13" idx="3"/>
          </p:cNvCxnSpPr>
          <p:nvPr/>
        </p:nvCxnSpPr>
        <p:spPr>
          <a:xfrm flipV="1">
            <a:off x="8354411" y="4836922"/>
            <a:ext cx="1744107" cy="1421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8341462" y="4811067"/>
            <a:ext cx="2775193" cy="333058"/>
          </a:xfrm>
          <a:prstGeom prst="rect">
            <a:avLst/>
          </a:prstGeom>
          <a:gradFill flip="none" rotWithShape="1">
            <a:gsLst>
              <a:gs pos="0">
                <a:srgbClr val="FFC000"/>
              </a:gs>
              <a:gs pos="100000">
                <a:srgbClr val="FFFFFF"/>
              </a:gs>
            </a:gsLst>
            <a:lin ang="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latin typeface="Arial"/>
                <a:cs typeface="Arial"/>
              </a:rPr>
              <a:t>Nitrate responsive gene</a:t>
            </a:r>
          </a:p>
        </p:txBody>
      </p:sp>
      <p:sp>
        <p:nvSpPr>
          <p:cNvPr id="20" name="TextBox 19"/>
          <p:cNvSpPr txBox="1"/>
          <p:nvPr/>
        </p:nvSpPr>
        <p:spPr>
          <a:xfrm>
            <a:off x="7384092" y="5188521"/>
            <a:ext cx="3879600" cy="338554"/>
          </a:xfrm>
          <a:prstGeom prst="rect">
            <a:avLst/>
          </a:prstGeom>
          <a:noFill/>
        </p:spPr>
        <p:txBody>
          <a:bodyPr wrap="square" rtlCol="0">
            <a:spAutoFit/>
          </a:bodyPr>
          <a:lstStyle/>
          <a:p>
            <a:r>
              <a:rPr lang="en-US" sz="1600" b="1" i="1" dirty="0">
                <a:latin typeface="Arial"/>
                <a:cs typeface="Arial"/>
              </a:rPr>
              <a:t>NIR,  NIA1,  NRT2.1, LBD, FNR, G6PD</a:t>
            </a:r>
          </a:p>
        </p:txBody>
      </p:sp>
      <p:sp>
        <p:nvSpPr>
          <p:cNvPr id="21" name="Rectangle 20"/>
          <p:cNvSpPr/>
          <p:nvPr/>
        </p:nvSpPr>
        <p:spPr>
          <a:xfrm>
            <a:off x="7241522" y="4809677"/>
            <a:ext cx="692781" cy="318904"/>
          </a:xfrm>
          <a:prstGeom prst="rect">
            <a:avLst/>
          </a:prstGeom>
          <a:solidFill>
            <a:schemeClr val="accent3">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latin typeface="Arial"/>
                <a:cs typeface="Arial"/>
              </a:rPr>
              <a:t>NRE</a:t>
            </a:r>
          </a:p>
        </p:txBody>
      </p:sp>
      <p:sp>
        <p:nvSpPr>
          <p:cNvPr id="27" name="Arc 26"/>
          <p:cNvSpPr/>
          <p:nvPr/>
        </p:nvSpPr>
        <p:spPr>
          <a:xfrm>
            <a:off x="6474243" y="3913754"/>
            <a:ext cx="3998893" cy="951897"/>
          </a:xfrm>
          <a:prstGeom prst="arc">
            <a:avLst>
              <a:gd name="adj1" fmla="val 11029336"/>
              <a:gd name="adj2" fmla="val 0"/>
            </a:avLst>
          </a:prstGeom>
          <a:ln>
            <a:solidFill>
              <a:schemeClr val="tx1"/>
            </a:solidFill>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Arial"/>
              <a:cs typeface="Arial"/>
            </a:endParaRPr>
          </a:p>
        </p:txBody>
      </p:sp>
      <p:sp>
        <p:nvSpPr>
          <p:cNvPr id="28" name="Oval 27"/>
          <p:cNvSpPr/>
          <p:nvPr/>
        </p:nvSpPr>
        <p:spPr>
          <a:xfrm>
            <a:off x="7737873" y="4069087"/>
            <a:ext cx="359534" cy="143137"/>
          </a:xfrm>
          <a:prstGeom prst="ellipse">
            <a:avLst/>
          </a:prstGeom>
          <a:gradFill flip="none" rotWithShape="1">
            <a:gsLst>
              <a:gs pos="0">
                <a:schemeClr val="accent2">
                  <a:lumMod val="40000"/>
                  <a:lumOff val="60000"/>
                </a:schemeClr>
              </a:gs>
              <a:gs pos="100000">
                <a:srgbClr val="FFFFFF"/>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latin typeface="Arial"/>
                <a:cs typeface="Arial"/>
              </a:rPr>
              <a:t>P</a:t>
            </a:r>
          </a:p>
        </p:txBody>
      </p:sp>
      <p:sp>
        <p:nvSpPr>
          <p:cNvPr id="29" name="Oval 28"/>
          <p:cNvSpPr/>
          <p:nvPr/>
        </p:nvSpPr>
        <p:spPr>
          <a:xfrm>
            <a:off x="8157207" y="3280714"/>
            <a:ext cx="1111439" cy="547819"/>
          </a:xfrm>
          <a:prstGeom prst="ellipse">
            <a:avLst/>
          </a:prstGeom>
          <a:solidFill>
            <a:srgbClr val="FFFF00"/>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a:cs typeface="Arial"/>
              </a:rPr>
              <a:t>NLP7</a:t>
            </a:r>
          </a:p>
        </p:txBody>
      </p:sp>
      <p:sp>
        <p:nvSpPr>
          <p:cNvPr id="2" name="TextBox 1"/>
          <p:cNvSpPr txBox="1"/>
          <p:nvPr/>
        </p:nvSpPr>
        <p:spPr>
          <a:xfrm>
            <a:off x="9325263" y="4140289"/>
            <a:ext cx="97975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nucleus</a:t>
            </a:r>
          </a:p>
        </p:txBody>
      </p:sp>
      <p:cxnSp>
        <p:nvCxnSpPr>
          <p:cNvPr id="4" name="Straight Arrow Connector 3"/>
          <p:cNvCxnSpPr>
            <a:cxnSpLocks/>
          </p:cNvCxnSpPr>
          <p:nvPr/>
        </p:nvCxnSpPr>
        <p:spPr>
          <a:xfrm flipH="1" flipV="1">
            <a:off x="8132029" y="4163692"/>
            <a:ext cx="484734" cy="558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DB647BF8-F55C-C841-BA93-13FB161FEEB8}"/>
              </a:ext>
            </a:extLst>
          </p:cNvPr>
          <p:cNvGrpSpPr/>
          <p:nvPr/>
        </p:nvGrpSpPr>
        <p:grpSpPr>
          <a:xfrm>
            <a:off x="10421198" y="2378484"/>
            <a:ext cx="1057481" cy="804934"/>
            <a:chOff x="6910926" y="2508773"/>
            <a:chExt cx="1512425" cy="1368357"/>
          </a:xfrm>
        </p:grpSpPr>
        <p:sp>
          <p:nvSpPr>
            <p:cNvPr id="73" name="Oval 72">
              <a:extLst>
                <a:ext uri="{FF2B5EF4-FFF2-40B4-BE49-F238E27FC236}">
                  <a16:creationId xmlns:a16="http://schemas.microsoft.com/office/drawing/2014/main" id="{27E48E35-245F-0E42-8C3B-63614DB2676C}"/>
                </a:ext>
              </a:extLst>
            </p:cNvPr>
            <p:cNvSpPr/>
            <p:nvPr/>
          </p:nvSpPr>
          <p:spPr>
            <a:xfrm>
              <a:off x="7305090" y="2508773"/>
              <a:ext cx="998706" cy="136835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an 73">
              <a:extLst>
                <a:ext uri="{FF2B5EF4-FFF2-40B4-BE49-F238E27FC236}">
                  <a16:creationId xmlns:a16="http://schemas.microsoft.com/office/drawing/2014/main" id="{572C2A01-3285-104E-981F-1EF1027AACD9}"/>
                </a:ext>
              </a:extLst>
            </p:cNvPr>
            <p:cNvSpPr/>
            <p:nvPr/>
          </p:nvSpPr>
          <p:spPr>
            <a:xfrm rot="16200000">
              <a:off x="7040867" y="2857611"/>
              <a:ext cx="375386" cy="635268"/>
            </a:xfrm>
            <a:prstGeom prst="ca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EC2DE810-CE79-2C44-AA07-F9FB4A2A730C}"/>
                </a:ext>
              </a:extLst>
            </p:cNvPr>
            <p:cNvSpPr/>
            <p:nvPr/>
          </p:nvSpPr>
          <p:spPr>
            <a:xfrm>
              <a:off x="7487496" y="2855603"/>
              <a:ext cx="935855" cy="627850"/>
            </a:xfrm>
            <a:prstGeom prst="rect">
              <a:avLst/>
            </a:prstGeom>
          </p:spPr>
          <p:txBody>
            <a:bodyPr wrap="none">
              <a:spAutoFit/>
            </a:bodyPr>
            <a:lstStyle/>
            <a:p>
              <a:r>
                <a:rPr lang="en-US" b="1" dirty="0">
                  <a:latin typeface="Arial" panose="020B0604020202020204" pitchFamily="34" charset="0"/>
                  <a:cs typeface="Arial" panose="020B0604020202020204" pitchFamily="34" charset="0"/>
                </a:rPr>
                <a:t>Ca</a:t>
              </a:r>
              <a:r>
                <a:rPr lang="en-US" b="1"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cxnSp>
        <p:nvCxnSpPr>
          <p:cNvPr id="76" name="Straight Arrow Connector 75">
            <a:extLst>
              <a:ext uri="{FF2B5EF4-FFF2-40B4-BE49-F238E27FC236}">
                <a16:creationId xmlns:a16="http://schemas.microsoft.com/office/drawing/2014/main" id="{5A0BF29C-02CE-E542-8601-C5BBC1361FB1}"/>
              </a:ext>
            </a:extLst>
          </p:cNvPr>
          <p:cNvCxnSpPr>
            <a:cxnSpLocks/>
          </p:cNvCxnSpPr>
          <p:nvPr/>
        </p:nvCxnSpPr>
        <p:spPr>
          <a:xfrm flipH="1" flipV="1">
            <a:off x="10231054" y="2725424"/>
            <a:ext cx="353912" cy="104764"/>
          </a:xfrm>
          <a:prstGeom prst="straightConnector1">
            <a:avLst/>
          </a:prstGeom>
          <a:ln>
            <a:solidFill>
              <a:srgbClr val="0070C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5C8E8595-3200-0F41-9810-725D03512E10}"/>
              </a:ext>
            </a:extLst>
          </p:cNvPr>
          <p:cNvSpPr/>
          <p:nvPr/>
        </p:nvSpPr>
        <p:spPr>
          <a:xfrm>
            <a:off x="7798778" y="1381034"/>
            <a:ext cx="222095" cy="482423"/>
          </a:xfrm>
          <a:prstGeom prst="ellipse">
            <a:avLst/>
          </a:prstGeom>
          <a:solidFill>
            <a:schemeClr val="bg1">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8" name="Oval 77">
            <a:extLst>
              <a:ext uri="{FF2B5EF4-FFF2-40B4-BE49-F238E27FC236}">
                <a16:creationId xmlns:a16="http://schemas.microsoft.com/office/drawing/2014/main" id="{07D5097E-398C-744A-B45B-6CF507DB3C4F}"/>
              </a:ext>
            </a:extLst>
          </p:cNvPr>
          <p:cNvSpPr/>
          <p:nvPr/>
        </p:nvSpPr>
        <p:spPr>
          <a:xfrm>
            <a:off x="8033573" y="1383183"/>
            <a:ext cx="222095" cy="482423"/>
          </a:xfrm>
          <a:prstGeom prst="ellipse">
            <a:avLst/>
          </a:prstGeom>
          <a:solidFill>
            <a:schemeClr val="bg1">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612A13D-390F-7A43-8C6B-1B70C5600A29}"/>
              </a:ext>
            </a:extLst>
          </p:cNvPr>
          <p:cNvSpPr txBox="1"/>
          <p:nvPr/>
        </p:nvSpPr>
        <p:spPr>
          <a:xfrm>
            <a:off x="6469159" y="1211964"/>
            <a:ext cx="13419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CHL1/NRT</a:t>
            </a:r>
          </a:p>
        </p:txBody>
      </p:sp>
      <p:cxnSp>
        <p:nvCxnSpPr>
          <p:cNvPr id="8" name="Straight Arrow Connector 7">
            <a:extLst>
              <a:ext uri="{FF2B5EF4-FFF2-40B4-BE49-F238E27FC236}">
                <a16:creationId xmlns:a16="http://schemas.microsoft.com/office/drawing/2014/main" id="{9E81F9B8-BA9E-2649-86CB-BC005CC49D6B}"/>
              </a:ext>
            </a:extLst>
          </p:cNvPr>
          <p:cNvCxnSpPr/>
          <p:nvPr/>
        </p:nvCxnSpPr>
        <p:spPr>
          <a:xfrm>
            <a:off x="8010913" y="1216520"/>
            <a:ext cx="0" cy="886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BDAAF4EC-0720-BF4D-987C-9B7A90D571EA}"/>
              </a:ext>
            </a:extLst>
          </p:cNvPr>
          <p:cNvSpPr txBox="1"/>
          <p:nvPr/>
        </p:nvSpPr>
        <p:spPr>
          <a:xfrm>
            <a:off x="7757371" y="852426"/>
            <a:ext cx="936475" cy="954107"/>
          </a:xfrm>
          <a:prstGeom prst="rect">
            <a:avLst/>
          </a:prstGeom>
          <a:noFill/>
          <a:ln>
            <a:noFill/>
          </a:ln>
        </p:spPr>
        <p:txBody>
          <a:bodyPr wrap="none" rtlCol="0">
            <a:spAutoFit/>
          </a:bodyPr>
          <a:lstStyle/>
          <a:p>
            <a:r>
              <a:rPr lang="en-US" sz="2800" b="1" dirty="0">
                <a:solidFill>
                  <a:srgbClr val="FF0000"/>
                </a:solidFill>
                <a:latin typeface="Arial" panose="020B0604020202020204" pitchFamily="34" charset="0"/>
                <a:cs typeface="Arial" panose="020B0604020202020204" pitchFamily="34" charset="0"/>
              </a:rPr>
              <a:t>NO</a:t>
            </a:r>
            <a:r>
              <a:rPr lang="en-US" sz="2800" b="1" baseline="-25000" dirty="0">
                <a:solidFill>
                  <a:srgbClr val="FF0000"/>
                </a:solidFill>
                <a:latin typeface="Arial" panose="020B0604020202020204" pitchFamily="34" charset="0"/>
                <a:cs typeface="Arial" panose="020B0604020202020204" pitchFamily="34" charset="0"/>
              </a:rPr>
              <a:t>3</a:t>
            </a:r>
            <a:r>
              <a:rPr lang="en-US" sz="2800" b="1" baseline="30000" dirty="0">
                <a:solidFill>
                  <a:srgbClr val="FF0000"/>
                </a:solidFill>
                <a:latin typeface="Arial" panose="020B0604020202020204" pitchFamily="34" charset="0"/>
                <a:cs typeface="Arial" panose="020B0604020202020204" pitchFamily="34" charset="0"/>
              </a:rPr>
              <a:t>-</a:t>
            </a:r>
          </a:p>
          <a:p>
            <a:endParaRPr lang="en-US" sz="2800" b="1" dirty="0">
              <a:solidFill>
                <a:srgbClr val="FF0000"/>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D535ECE2-561D-E943-A01E-F9EAEDABCA91}"/>
              </a:ext>
            </a:extLst>
          </p:cNvPr>
          <p:cNvSpPr txBox="1"/>
          <p:nvPr/>
        </p:nvSpPr>
        <p:spPr>
          <a:xfrm>
            <a:off x="7705336" y="2121633"/>
            <a:ext cx="936475" cy="954107"/>
          </a:xfrm>
          <a:prstGeom prst="rect">
            <a:avLst/>
          </a:prstGeom>
          <a:noFill/>
          <a:ln>
            <a:noFill/>
          </a:ln>
        </p:spPr>
        <p:txBody>
          <a:bodyPr wrap="none" rtlCol="0">
            <a:spAutoFit/>
          </a:bodyPr>
          <a:lstStyle/>
          <a:p>
            <a:r>
              <a:rPr lang="en-US" sz="2800" b="1" dirty="0">
                <a:solidFill>
                  <a:srgbClr val="FF0000"/>
                </a:solidFill>
                <a:latin typeface="Arial" panose="020B0604020202020204" pitchFamily="34" charset="0"/>
                <a:cs typeface="Arial" panose="020B0604020202020204" pitchFamily="34" charset="0"/>
              </a:rPr>
              <a:t>NO</a:t>
            </a:r>
            <a:r>
              <a:rPr lang="en-US" sz="2800" b="1" baseline="-25000" dirty="0">
                <a:solidFill>
                  <a:srgbClr val="FF0000"/>
                </a:solidFill>
                <a:latin typeface="Arial" panose="020B0604020202020204" pitchFamily="34" charset="0"/>
                <a:cs typeface="Arial" panose="020B0604020202020204" pitchFamily="34" charset="0"/>
              </a:rPr>
              <a:t>3</a:t>
            </a:r>
            <a:r>
              <a:rPr lang="en-US" sz="2800" b="1" baseline="30000" dirty="0">
                <a:solidFill>
                  <a:srgbClr val="FF0000"/>
                </a:solidFill>
                <a:latin typeface="Arial" panose="020B0604020202020204" pitchFamily="34" charset="0"/>
                <a:cs typeface="Arial" panose="020B0604020202020204" pitchFamily="34" charset="0"/>
              </a:rPr>
              <a:t>-</a:t>
            </a:r>
          </a:p>
          <a:p>
            <a:endParaRPr lang="en-US" sz="2800" b="1" dirty="0">
              <a:solidFill>
                <a:srgbClr val="FF0000"/>
              </a:solidFill>
              <a:latin typeface="Arial" panose="020B0604020202020204" pitchFamily="34" charset="0"/>
              <a:cs typeface="Arial" panose="020B0604020202020204" pitchFamily="34" charset="0"/>
            </a:endParaRPr>
          </a:p>
        </p:txBody>
      </p:sp>
      <p:sp>
        <p:nvSpPr>
          <p:cNvPr id="86" name="Title 1">
            <a:extLst>
              <a:ext uri="{FF2B5EF4-FFF2-40B4-BE49-F238E27FC236}">
                <a16:creationId xmlns:a16="http://schemas.microsoft.com/office/drawing/2014/main" id="{38F334F8-20A0-6943-907D-0BE5D0F2570F}"/>
              </a:ext>
            </a:extLst>
          </p:cNvPr>
          <p:cNvSpPr txBox="1">
            <a:spLocks/>
          </p:cNvSpPr>
          <p:nvPr/>
        </p:nvSpPr>
        <p:spPr>
          <a:xfrm>
            <a:off x="1484304" y="-5740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Summary</a:t>
            </a:r>
          </a:p>
        </p:txBody>
      </p:sp>
      <p:cxnSp>
        <p:nvCxnSpPr>
          <p:cNvPr id="84" name="Straight Arrow Connector 83">
            <a:extLst>
              <a:ext uri="{FF2B5EF4-FFF2-40B4-BE49-F238E27FC236}">
                <a16:creationId xmlns:a16="http://schemas.microsoft.com/office/drawing/2014/main" id="{9F657721-8862-BA41-A7AF-B59323E79C77}"/>
              </a:ext>
            </a:extLst>
          </p:cNvPr>
          <p:cNvCxnSpPr>
            <a:cxnSpLocks/>
          </p:cNvCxnSpPr>
          <p:nvPr/>
        </p:nvCxnSpPr>
        <p:spPr>
          <a:xfrm flipH="1">
            <a:off x="7037453" y="2724205"/>
            <a:ext cx="801372" cy="14116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6E48A5EF-32AD-AB41-958E-EC3129E68843}"/>
              </a:ext>
            </a:extLst>
          </p:cNvPr>
          <p:cNvSpPr/>
          <p:nvPr/>
        </p:nvSpPr>
        <p:spPr>
          <a:xfrm>
            <a:off x="6828479" y="4135838"/>
            <a:ext cx="439237" cy="3319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A8CECADD-2CAB-9F4E-B119-08EA80D32E85}"/>
              </a:ext>
            </a:extLst>
          </p:cNvPr>
          <p:cNvSpPr txBox="1"/>
          <p:nvPr/>
        </p:nvSpPr>
        <p:spPr>
          <a:xfrm>
            <a:off x="6778222" y="4138308"/>
            <a:ext cx="561372" cy="523220"/>
          </a:xfrm>
          <a:prstGeom prst="rect">
            <a:avLst/>
          </a:prstGeom>
          <a:noFill/>
          <a:ln>
            <a:noFill/>
          </a:ln>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NO</a:t>
            </a:r>
            <a:r>
              <a:rPr lang="en-US" sz="1400" b="1" baseline="-25000" dirty="0">
                <a:solidFill>
                  <a:schemeClr val="bg1"/>
                </a:solidFill>
                <a:latin typeface="Arial" panose="020B0604020202020204" pitchFamily="34" charset="0"/>
                <a:cs typeface="Arial" panose="020B0604020202020204" pitchFamily="34" charset="0"/>
              </a:rPr>
              <a:t>3</a:t>
            </a:r>
            <a:r>
              <a:rPr lang="en-US" sz="1400" b="1" baseline="30000" dirty="0">
                <a:solidFill>
                  <a:schemeClr val="bg1"/>
                </a:solidFill>
                <a:latin typeface="Arial" panose="020B0604020202020204" pitchFamily="34" charset="0"/>
                <a:cs typeface="Arial" panose="020B0604020202020204" pitchFamily="34" charset="0"/>
              </a:rPr>
              <a:t>-</a:t>
            </a:r>
          </a:p>
          <a:p>
            <a:r>
              <a:rPr lang="en-US" sz="1400" b="1" dirty="0">
                <a:solidFill>
                  <a:schemeClr val="bg1"/>
                </a:solidFill>
                <a:latin typeface="Arial" panose="020B0604020202020204" pitchFamily="34" charset="0"/>
                <a:cs typeface="Arial" panose="020B0604020202020204" pitchFamily="34" charset="0"/>
              </a:rPr>
              <a:t>0</a:t>
            </a:r>
          </a:p>
        </p:txBody>
      </p:sp>
      <p:sp>
        <p:nvSpPr>
          <p:cNvPr id="85" name="TextBox 84">
            <a:extLst>
              <a:ext uri="{FF2B5EF4-FFF2-40B4-BE49-F238E27FC236}">
                <a16:creationId xmlns:a16="http://schemas.microsoft.com/office/drawing/2014/main" id="{422CB676-624B-0E49-8F47-59CC428C0FFC}"/>
              </a:ext>
            </a:extLst>
          </p:cNvPr>
          <p:cNvSpPr txBox="1"/>
          <p:nvPr/>
        </p:nvSpPr>
        <p:spPr>
          <a:xfrm>
            <a:off x="442053" y="885895"/>
            <a:ext cx="5681980" cy="5698355"/>
          </a:xfrm>
          <a:prstGeom prst="rect">
            <a:avLst/>
          </a:prstGeom>
          <a:noFill/>
        </p:spPr>
        <p:txBody>
          <a:bodyPr wrap="square" rtlCol="0">
            <a:spAutoFit/>
          </a:bodyPr>
          <a:lstStyle/>
          <a:p>
            <a:pPr marL="342900" indent="-342900">
              <a:lnSpc>
                <a:spcPct val="150000"/>
              </a:lnSpc>
              <a:buFontTx/>
              <a:buAutoNum type="arabicPeriod"/>
            </a:pPr>
            <a:endParaRPr lang="en-US" sz="800" baseline="-25000" dirty="0">
              <a:latin typeface="Arial" panose="020B0604020202020204" pitchFamily="34" charset="0"/>
              <a:cs typeface="Arial" panose="020B0604020202020204" pitchFamily="34" charset="0"/>
            </a:endParaRPr>
          </a:p>
          <a:p>
            <a:pPr marL="342900" indent="-342900">
              <a:lnSpc>
                <a:spcPct val="150000"/>
              </a:lnSpc>
              <a:buFontTx/>
              <a:buAutoNum type="arabicPeriod"/>
            </a:pPr>
            <a:r>
              <a:rPr lang="en-US" sz="2000" dirty="0">
                <a:latin typeface="Arial" panose="020B0604020202020204" pitchFamily="34" charset="0"/>
                <a:cs typeface="Arial" panose="020B0604020202020204" pitchFamily="34" charset="0"/>
              </a:rPr>
              <a:t>NLP transcription factors are master          regulators in nitrate signaling</a:t>
            </a:r>
          </a:p>
          <a:p>
            <a:pPr>
              <a:lnSpc>
                <a:spcPct val="150000"/>
              </a:lnSpc>
            </a:pPr>
            <a:r>
              <a:rPr lang="en-US" sz="2000" dirty="0">
                <a:latin typeface="Arial" panose="020B0604020202020204" pitchFamily="34" charset="0"/>
                <a:cs typeface="Arial" panose="020B0604020202020204" pitchFamily="34" charset="0"/>
              </a:rPr>
              <a:t>2. Combinatorial functions of NLPs are central</a:t>
            </a:r>
          </a:p>
          <a:p>
            <a:pPr>
              <a:lnSpc>
                <a:spcPct val="150000"/>
              </a:lnSpc>
            </a:pPr>
            <a:r>
              <a:rPr lang="en-US" sz="2000" dirty="0">
                <a:latin typeface="Arial" panose="020B0604020202020204" pitchFamily="34" charset="0"/>
                <a:cs typeface="Arial" panose="020B0604020202020204" pitchFamily="34" charset="0"/>
              </a:rPr>
              <a:t>    to primary nitrate responses</a:t>
            </a:r>
          </a:p>
          <a:p>
            <a:pPr>
              <a:lnSpc>
                <a:spcPct val="150000"/>
              </a:lnSpc>
            </a:pPr>
            <a:r>
              <a:rPr lang="en-US" sz="2000" dirty="0">
                <a:latin typeface="Arial" panose="020B0604020202020204" pitchFamily="34" charset="0"/>
                <a:cs typeface="Arial" panose="020B0604020202020204" pitchFamily="34" charset="0"/>
              </a:rPr>
              <a:t>3. NLP7 plays a predominant role in nitrate </a:t>
            </a:r>
          </a:p>
          <a:p>
            <a:pPr>
              <a:lnSpc>
                <a:spcPct val="150000"/>
              </a:lnSpc>
            </a:pPr>
            <a:r>
              <a:rPr lang="en-US" sz="2000" dirty="0">
                <a:latin typeface="Arial" panose="020B0604020202020204" pitchFamily="34" charset="0"/>
                <a:cs typeface="Arial" panose="020B0604020202020204" pitchFamily="34" charset="0"/>
              </a:rPr>
              <a:t>    signaling and is conserved in crop plants</a:t>
            </a:r>
          </a:p>
          <a:p>
            <a:pPr>
              <a:lnSpc>
                <a:spcPct val="150000"/>
              </a:lnSpc>
            </a:pPr>
            <a:r>
              <a:rPr lang="en-US" sz="2000" dirty="0">
                <a:latin typeface="Arial" panose="020B0604020202020204" pitchFamily="34" charset="0"/>
                <a:cs typeface="Arial" panose="020B0604020202020204" pitchFamily="34" charset="0"/>
              </a:rPr>
              <a:t>4. Nitrate binding derepresses NLP7</a:t>
            </a:r>
          </a:p>
          <a:p>
            <a:pPr>
              <a:lnSpc>
                <a:spcPct val="150000"/>
              </a:lnSpc>
            </a:pPr>
            <a:r>
              <a:rPr lang="en-US" sz="2000" dirty="0">
                <a:latin typeface="Arial" panose="020B0604020202020204" pitchFamily="34" charset="0"/>
                <a:cs typeface="Arial" panose="020B0604020202020204" pitchFamily="34" charset="0"/>
              </a:rPr>
              <a:t>5. </a:t>
            </a:r>
            <a:r>
              <a:rPr lang="en-US" sz="2000" dirty="0" err="1">
                <a:latin typeface="Arial" panose="020B0604020202020204" pitchFamily="34" charset="0"/>
                <a:cs typeface="Arial" panose="020B0604020202020204" pitchFamily="34" charset="0"/>
              </a:rPr>
              <a:t>sCiNiS</a:t>
            </a:r>
            <a:r>
              <a:rPr lang="en-US" sz="2000" dirty="0">
                <a:latin typeface="Arial" panose="020B0604020202020204" pitchFamily="34" charset="0"/>
                <a:cs typeface="Arial" panose="020B0604020202020204" pitchFamily="34" charset="0"/>
              </a:rPr>
              <a:t> detects nitrate binding </a:t>
            </a:r>
          </a:p>
          <a:p>
            <a:pPr>
              <a:lnSpc>
                <a:spcPct val="150000"/>
              </a:lnSpc>
            </a:pPr>
            <a:r>
              <a:rPr lang="en-US" sz="2000" dirty="0">
                <a:latin typeface="Arial" panose="020B0604020202020204" pitchFamily="34" charset="0"/>
                <a:cs typeface="Arial" panose="020B0604020202020204" pitchFamily="34" charset="0"/>
              </a:rPr>
              <a:t>6. The Residues H404, L406, Y436 of NLP7 are</a:t>
            </a:r>
          </a:p>
          <a:p>
            <a:pPr>
              <a:lnSpc>
                <a:spcPct val="150000"/>
              </a:lnSpc>
            </a:pPr>
            <a:r>
              <a:rPr lang="en-US" sz="2000" dirty="0">
                <a:latin typeface="Arial" panose="020B0604020202020204" pitchFamily="34" charset="0"/>
                <a:cs typeface="Arial" panose="020B0604020202020204" pitchFamily="34" charset="0"/>
              </a:rPr>
              <a:t>    important for NLP7 function</a:t>
            </a:r>
          </a:p>
          <a:p>
            <a:pPr>
              <a:lnSpc>
                <a:spcPct val="150000"/>
              </a:lnSpc>
            </a:pPr>
            <a:r>
              <a:rPr lang="en-US" sz="2000" dirty="0">
                <a:latin typeface="Arial" panose="020B0604020202020204" pitchFamily="34" charset="0"/>
                <a:cs typeface="Arial" panose="020B0604020202020204" pitchFamily="34" charset="0"/>
              </a:rPr>
              <a:t>7. Mutation of H404, L406, Y436 in NLP7</a:t>
            </a:r>
          </a:p>
          <a:p>
            <a:pPr>
              <a:lnSpc>
                <a:spcPct val="150000"/>
              </a:lnSpc>
            </a:pPr>
            <a:r>
              <a:rPr lang="en-US" sz="2000" dirty="0">
                <a:latin typeface="Arial" panose="020B0604020202020204" pitchFamily="34" charset="0"/>
                <a:cs typeface="Arial" panose="020B0604020202020204" pitchFamily="34" charset="0"/>
              </a:rPr>
              <a:t>    eliminates nitrate binding &amp; signaling</a:t>
            </a:r>
          </a:p>
        </p:txBody>
      </p:sp>
      <p:cxnSp>
        <p:nvCxnSpPr>
          <p:cNvPr id="46" name="Straight Arrow Connector 45">
            <a:extLst>
              <a:ext uri="{FF2B5EF4-FFF2-40B4-BE49-F238E27FC236}">
                <a16:creationId xmlns:a16="http://schemas.microsoft.com/office/drawing/2014/main" id="{8400134E-CE6C-984B-8A5E-4A7C68E49483}"/>
              </a:ext>
            </a:extLst>
          </p:cNvPr>
          <p:cNvCxnSpPr>
            <a:cxnSpLocks/>
          </p:cNvCxnSpPr>
          <p:nvPr/>
        </p:nvCxnSpPr>
        <p:spPr>
          <a:xfrm flipV="1">
            <a:off x="8874783" y="2340652"/>
            <a:ext cx="666916" cy="4556"/>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47" name="Down Arrow 46">
            <a:extLst>
              <a:ext uri="{FF2B5EF4-FFF2-40B4-BE49-F238E27FC236}">
                <a16:creationId xmlns:a16="http://schemas.microsoft.com/office/drawing/2014/main" id="{2DF2CCA8-1A04-1842-B044-CE1156136C71}"/>
              </a:ext>
            </a:extLst>
          </p:cNvPr>
          <p:cNvSpPr/>
          <p:nvPr/>
        </p:nvSpPr>
        <p:spPr>
          <a:xfrm rot="2901029">
            <a:off x="9551250" y="3471309"/>
            <a:ext cx="109903" cy="764108"/>
          </a:xfrm>
          <a:prstGeom prst="downArrow">
            <a:avLst/>
          </a:prstGeom>
          <a:solidFill>
            <a:schemeClr val="tx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 name="Down Arrow 47">
            <a:extLst>
              <a:ext uri="{FF2B5EF4-FFF2-40B4-BE49-F238E27FC236}">
                <a16:creationId xmlns:a16="http://schemas.microsoft.com/office/drawing/2014/main" id="{E40C9DDE-7410-514E-A3BB-6E4DFA4D111A}"/>
              </a:ext>
            </a:extLst>
          </p:cNvPr>
          <p:cNvSpPr/>
          <p:nvPr/>
        </p:nvSpPr>
        <p:spPr>
          <a:xfrm rot="3781355">
            <a:off x="8172940" y="3800440"/>
            <a:ext cx="134754" cy="298383"/>
          </a:xfrm>
          <a:prstGeom prst="downArrow">
            <a:avLst/>
          </a:prstGeom>
          <a:solidFill>
            <a:schemeClr val="tx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C8465A15-FBB5-6648-A7B3-9C2AAC77F539}"/>
              </a:ext>
            </a:extLst>
          </p:cNvPr>
          <p:cNvSpPr/>
          <p:nvPr/>
        </p:nvSpPr>
        <p:spPr>
          <a:xfrm>
            <a:off x="8378627" y="4138705"/>
            <a:ext cx="824063" cy="587141"/>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94DE43BF-E481-0F41-B5B3-88A31D887A5C}"/>
              </a:ext>
            </a:extLst>
          </p:cNvPr>
          <p:cNvSpPr/>
          <p:nvPr/>
        </p:nvSpPr>
        <p:spPr>
          <a:xfrm>
            <a:off x="8965144" y="4108882"/>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2C30133-D731-4945-8607-DCA39A35965B}"/>
              </a:ext>
            </a:extLst>
          </p:cNvPr>
          <p:cNvSpPr txBox="1"/>
          <p:nvPr/>
        </p:nvSpPr>
        <p:spPr>
          <a:xfrm>
            <a:off x="8390548" y="4240993"/>
            <a:ext cx="80021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CPKs</a:t>
            </a:r>
          </a:p>
        </p:txBody>
      </p:sp>
      <p:sp>
        <p:nvSpPr>
          <p:cNvPr id="16" name="TextBox 15">
            <a:extLst>
              <a:ext uri="{FF2B5EF4-FFF2-40B4-BE49-F238E27FC236}">
                <a16:creationId xmlns:a16="http://schemas.microsoft.com/office/drawing/2014/main" id="{583D6425-4FBA-724F-89B1-96DBC9C58D3C}"/>
              </a:ext>
            </a:extLst>
          </p:cNvPr>
          <p:cNvSpPr txBox="1"/>
          <p:nvPr/>
        </p:nvSpPr>
        <p:spPr>
          <a:xfrm>
            <a:off x="8966814" y="1959907"/>
            <a:ext cx="35618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77821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744648" y="0"/>
            <a:ext cx="8229600" cy="1143000"/>
          </a:xfrm>
          <a:ln>
            <a:noFill/>
          </a:ln>
        </p:spPr>
        <p:txBody>
          <a:bodyPr rtlCol="0">
            <a:normAutofit/>
          </a:bodyPr>
          <a:lstStyle/>
          <a:p>
            <a:pPr>
              <a:defRPr/>
            </a:pPr>
            <a:r>
              <a:rPr lang="en-US" altLang="zh-TW" b="1" dirty="0">
                <a:solidFill>
                  <a:schemeClr val="tx1">
                    <a:lumMod val="95000"/>
                    <a:lumOff val="5000"/>
                  </a:schemeClr>
                </a:solidFill>
                <a:effectLst>
                  <a:outerShdw blurRad="38100" dist="38100" dir="2700000" algn="tl">
                    <a:srgbClr val="C0C0C0"/>
                  </a:outerShdw>
                </a:effectLst>
                <a:latin typeface="Arial" panose="020B0604020202020204" pitchFamily="34" charset="0"/>
                <a:cs typeface="Arial" panose="020B0604020202020204" pitchFamily="34" charset="0"/>
              </a:rPr>
              <a:t>Acknowledgment</a:t>
            </a:r>
            <a:endParaRPr lang="en-US" b="1" dirty="0">
              <a:solidFill>
                <a:schemeClr val="tx1">
                  <a:lumMod val="95000"/>
                  <a:lumOff val="5000"/>
                </a:schemeClr>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cxnSp>
        <p:nvCxnSpPr>
          <p:cNvPr id="9" name="Straight Connector 8"/>
          <p:cNvCxnSpPr/>
          <p:nvPr/>
        </p:nvCxnSpPr>
        <p:spPr>
          <a:xfrm>
            <a:off x="1846489" y="985157"/>
            <a:ext cx="81642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058C2B5-6E5E-0248-AAF6-CAA40C118E16}"/>
              </a:ext>
            </a:extLst>
          </p:cNvPr>
          <p:cNvSpPr txBox="1"/>
          <p:nvPr/>
        </p:nvSpPr>
        <p:spPr>
          <a:xfrm>
            <a:off x="6247666" y="1191734"/>
            <a:ext cx="3993016" cy="3046988"/>
          </a:xfrm>
          <a:prstGeom prst="rect">
            <a:avLst/>
          </a:prstGeom>
          <a:noFill/>
        </p:spPr>
        <p:txBody>
          <a:bodyPr wrap="none" rtlCol="0">
            <a:spAutoFit/>
          </a:bodyPr>
          <a:lstStyle/>
          <a:p>
            <a:r>
              <a:rPr lang="en-US" sz="2400" b="1" dirty="0">
                <a:solidFill>
                  <a:schemeClr val="accent5">
                    <a:lumMod val="75000"/>
                  </a:schemeClr>
                </a:solidFill>
                <a:latin typeface="Arial" panose="020B0604020202020204" pitchFamily="34" charset="0"/>
                <a:cs typeface="Arial" panose="020B0604020202020204" pitchFamily="34" charset="0"/>
              </a:rPr>
              <a:t>Northwest Agriculture &amp; </a:t>
            </a:r>
          </a:p>
          <a:p>
            <a:r>
              <a:rPr lang="en-US" sz="2400" b="1" dirty="0">
                <a:solidFill>
                  <a:schemeClr val="accent5">
                    <a:lumMod val="75000"/>
                  </a:schemeClr>
                </a:solidFill>
                <a:latin typeface="Arial" panose="020B0604020202020204" pitchFamily="34" charset="0"/>
                <a:cs typeface="Arial" panose="020B0604020202020204" pitchFamily="34" charset="0"/>
              </a:rPr>
              <a:t>Forestry University, China</a:t>
            </a:r>
          </a:p>
          <a:p>
            <a:r>
              <a:rPr lang="en-US" sz="2400" b="1" dirty="0" err="1">
                <a:solidFill>
                  <a:srgbClr val="FF0000"/>
                </a:solidFill>
                <a:latin typeface="Arial" panose="020B0604020202020204" pitchFamily="34" charset="0"/>
                <a:cs typeface="Arial" panose="020B0604020202020204" pitchFamily="34" charset="0"/>
              </a:rPr>
              <a:t>MengHong</a:t>
            </a:r>
            <a:r>
              <a:rPr lang="en-US" sz="2400" b="1" dirty="0">
                <a:solidFill>
                  <a:srgbClr val="FF0000"/>
                </a:solidFill>
                <a:latin typeface="Arial" panose="020B0604020202020204" pitchFamily="34" charset="0"/>
                <a:cs typeface="Arial" panose="020B0604020202020204" pitchFamily="34" charset="0"/>
              </a:rPr>
              <a:t> Liu</a:t>
            </a:r>
          </a:p>
          <a:p>
            <a:r>
              <a:rPr lang="en-US" sz="2400" b="1" dirty="0" err="1">
                <a:solidFill>
                  <a:srgbClr val="FF0000"/>
                </a:solidFill>
                <a:latin typeface="Arial" panose="020B0604020202020204" pitchFamily="34" charset="0"/>
                <a:cs typeface="Arial" panose="020B0604020202020204" pitchFamily="34" charset="0"/>
              </a:rPr>
              <a:t>BinQin</a:t>
            </a:r>
            <a:r>
              <a:rPr lang="en-US" sz="2400" b="1" dirty="0">
                <a:solidFill>
                  <a:srgbClr val="FF0000"/>
                </a:solidFill>
                <a:latin typeface="Arial" panose="020B0604020202020204" pitchFamily="34" charset="0"/>
                <a:cs typeface="Arial" panose="020B0604020202020204" pitchFamily="34" charset="0"/>
              </a:rPr>
              <a:t> Chen</a:t>
            </a:r>
          </a:p>
          <a:p>
            <a:r>
              <a:rPr lang="en-US" sz="2400" b="1" dirty="0" err="1">
                <a:solidFill>
                  <a:srgbClr val="FF0000"/>
                </a:solidFill>
                <a:latin typeface="Arial" panose="020B0604020202020204" pitchFamily="34" charset="0"/>
                <a:cs typeface="Arial" panose="020B0604020202020204" pitchFamily="34" charset="0"/>
              </a:rPr>
              <a:t>Zhiwei</a:t>
            </a:r>
            <a:r>
              <a:rPr lang="en-US" sz="2400" b="1" dirty="0">
                <a:solidFill>
                  <a:srgbClr val="FF0000"/>
                </a:solidFill>
                <a:latin typeface="Arial" panose="020B0604020202020204" pitchFamily="34" charset="0"/>
                <a:cs typeface="Arial" panose="020B0604020202020204" pitchFamily="34" charset="0"/>
              </a:rPr>
              <a:t> Lin</a:t>
            </a:r>
          </a:p>
          <a:p>
            <a:r>
              <a:rPr lang="en-US" sz="2400" b="1" dirty="0">
                <a:latin typeface="Arial" panose="020B0604020202020204" pitchFamily="34" charset="0"/>
                <a:cs typeface="Arial" panose="020B0604020202020204" pitchFamily="34" charset="0"/>
              </a:rPr>
              <a:t>Chong Liu</a:t>
            </a:r>
          </a:p>
          <a:p>
            <a:r>
              <a:rPr lang="en-US" sz="2400" b="1" dirty="0">
                <a:latin typeface="Arial" panose="020B0604020202020204" pitchFamily="34" charset="0"/>
                <a:cs typeface="Arial" panose="020B0604020202020204" pitchFamily="34" charset="0"/>
              </a:rPr>
              <a:t>Aping Guo</a:t>
            </a:r>
          </a:p>
          <a:p>
            <a:endParaRPr lang="en-US" sz="24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675454D-9228-CE40-976B-7E59682A75A2}"/>
              </a:ext>
            </a:extLst>
          </p:cNvPr>
          <p:cNvSpPr txBox="1"/>
          <p:nvPr/>
        </p:nvSpPr>
        <p:spPr>
          <a:xfrm>
            <a:off x="873447" y="3052590"/>
            <a:ext cx="2584169" cy="3416320"/>
          </a:xfrm>
          <a:prstGeom prst="rect">
            <a:avLst/>
          </a:prstGeom>
          <a:noFill/>
        </p:spPr>
        <p:txBody>
          <a:bodyPr wrap="none" rtlCol="0">
            <a:spAutoFit/>
          </a:bodyPr>
          <a:lstStyle/>
          <a:p>
            <a:r>
              <a:rPr lang="en-US" sz="2400" b="1" dirty="0">
                <a:solidFill>
                  <a:schemeClr val="accent5">
                    <a:lumMod val="75000"/>
                  </a:schemeClr>
                </a:solidFill>
                <a:latin typeface="Arial" panose="020B0604020202020204" pitchFamily="34" charset="0"/>
                <a:cs typeface="Arial" panose="020B0604020202020204" pitchFamily="34" charset="0"/>
              </a:rPr>
              <a:t>BCMP-HMS</a:t>
            </a:r>
          </a:p>
          <a:p>
            <a:r>
              <a:rPr lang="en-US" sz="2400" b="1" dirty="0" err="1">
                <a:solidFill>
                  <a:srgbClr val="FF0000"/>
                </a:solidFill>
                <a:latin typeface="Arial" panose="020B0604020202020204" pitchFamily="34" charset="0"/>
                <a:cs typeface="Arial" panose="020B0604020202020204" pitchFamily="34" charset="0"/>
              </a:rPr>
              <a:t>Zhi</a:t>
            </a:r>
            <a:r>
              <a:rPr lang="en-US" sz="2400" b="1" dirty="0">
                <a:solidFill>
                  <a:srgbClr val="FF0000"/>
                </a:solidFill>
                <a:latin typeface="Arial" panose="020B0604020202020204" pitchFamily="34" charset="0"/>
                <a:cs typeface="Arial" panose="020B0604020202020204" pitchFamily="34" charset="0"/>
              </a:rPr>
              <a:t>-Fu Wang</a:t>
            </a:r>
          </a:p>
          <a:p>
            <a:r>
              <a:rPr lang="en-US" sz="2400" b="1" dirty="0">
                <a:latin typeface="Arial" panose="020B0604020202020204" pitchFamily="34" charset="0"/>
                <a:cs typeface="Arial" panose="020B0604020202020204" pitchFamily="34" charset="0"/>
              </a:rPr>
              <a:t>Gerhard Wagner</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29F4D53-4503-5242-8314-30A8F65B84F6}"/>
              </a:ext>
            </a:extLst>
          </p:cNvPr>
          <p:cNvSpPr txBox="1"/>
          <p:nvPr/>
        </p:nvSpPr>
        <p:spPr>
          <a:xfrm>
            <a:off x="1109778" y="4800563"/>
            <a:ext cx="1585690"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Funding:</a:t>
            </a:r>
          </a:p>
          <a:p>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693B390-F855-4846-A9BB-120415219C90}"/>
              </a:ext>
            </a:extLst>
          </p:cNvPr>
          <p:cNvSpPr txBox="1"/>
          <p:nvPr/>
        </p:nvSpPr>
        <p:spPr>
          <a:xfrm>
            <a:off x="6247666" y="4395515"/>
            <a:ext cx="4792915" cy="1477328"/>
          </a:xfrm>
          <a:prstGeom prst="rect">
            <a:avLst/>
          </a:prstGeom>
          <a:noFill/>
        </p:spPr>
        <p:txBody>
          <a:bodyPr wrap="none" rtlCol="0">
            <a:spAutoFit/>
          </a:bodyPr>
          <a:lstStyle/>
          <a:p>
            <a:r>
              <a:rPr lang="en-US" sz="2400" b="1" dirty="0">
                <a:solidFill>
                  <a:schemeClr val="accent5">
                    <a:lumMod val="75000"/>
                  </a:schemeClr>
                </a:solidFill>
                <a:latin typeface="Arial" panose="020B0604020202020204" pitchFamily="34" charset="0"/>
                <a:cs typeface="Arial" panose="020B0604020202020204" pitchFamily="34" charset="0"/>
              </a:rPr>
              <a:t>The University of Tokyo, Japan </a:t>
            </a:r>
          </a:p>
          <a:p>
            <a:r>
              <a:rPr lang="en-US" sz="2400" b="1" dirty="0">
                <a:latin typeface="Arial" panose="020B0604020202020204" pitchFamily="34" charset="0"/>
                <a:cs typeface="Arial" panose="020B0604020202020204" pitchFamily="34" charset="0"/>
              </a:rPr>
              <a:t>Mineko </a:t>
            </a:r>
            <a:r>
              <a:rPr lang="en-US" sz="2400" b="1" dirty="0" err="1">
                <a:latin typeface="Arial" panose="020B0604020202020204" pitchFamily="34" charset="0"/>
                <a:cs typeface="Arial" panose="020B0604020202020204" pitchFamily="34" charset="0"/>
              </a:rPr>
              <a:t>Konishi</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Shuichi Yanagisawa</a:t>
            </a:r>
          </a:p>
          <a:p>
            <a:endParaRPr lang="en-US" dirty="0"/>
          </a:p>
        </p:txBody>
      </p:sp>
      <p:sp>
        <p:nvSpPr>
          <p:cNvPr id="6" name="TextBox 5">
            <a:extLst>
              <a:ext uri="{FF2B5EF4-FFF2-40B4-BE49-F238E27FC236}">
                <a16:creationId xmlns:a16="http://schemas.microsoft.com/office/drawing/2014/main" id="{E2E380C4-8163-7D44-902E-2AA52F8AE19E}"/>
              </a:ext>
            </a:extLst>
          </p:cNvPr>
          <p:cNvSpPr txBox="1"/>
          <p:nvPr/>
        </p:nvSpPr>
        <p:spPr>
          <a:xfrm>
            <a:off x="873447" y="1197763"/>
            <a:ext cx="4923143" cy="1938992"/>
          </a:xfrm>
          <a:prstGeom prst="rect">
            <a:avLst/>
          </a:prstGeom>
          <a:noFill/>
        </p:spPr>
        <p:txBody>
          <a:bodyPr wrap="none" rtlCol="0">
            <a:spAutoFit/>
          </a:bodyPr>
          <a:lstStyle/>
          <a:p>
            <a:r>
              <a:rPr lang="en-US" sz="2400" b="1" dirty="0">
                <a:solidFill>
                  <a:schemeClr val="accent5">
                    <a:lumMod val="75000"/>
                  </a:schemeClr>
                </a:solidFill>
                <a:latin typeface="Arial" panose="020B0604020202020204" pitchFamily="34" charset="0"/>
                <a:cs typeface="Arial" panose="020B0604020202020204" pitchFamily="34" charset="0"/>
              </a:rPr>
              <a:t>Massachusetts General Hospital</a:t>
            </a:r>
          </a:p>
          <a:p>
            <a:r>
              <a:rPr lang="en-US" sz="2400" b="1" dirty="0">
                <a:solidFill>
                  <a:srgbClr val="FF0000"/>
                </a:solidFill>
                <a:latin typeface="Arial" panose="020B0604020202020204" pitchFamily="34" charset="0"/>
                <a:cs typeface="Arial" panose="020B0604020202020204" pitchFamily="34" charset="0"/>
              </a:rPr>
              <a:t>Jen Sheen</a:t>
            </a:r>
          </a:p>
          <a:p>
            <a:r>
              <a:rPr lang="en-US" sz="2400" b="1" dirty="0">
                <a:latin typeface="Arial" panose="020B0604020202020204" pitchFamily="34" charset="0"/>
                <a:cs typeface="Arial" panose="020B0604020202020204" pitchFamily="34" charset="0"/>
              </a:rPr>
              <a:t>Matthew McCormack</a:t>
            </a:r>
          </a:p>
          <a:p>
            <a:r>
              <a:rPr lang="en-US" sz="2400" b="1" dirty="0">
                <a:latin typeface="Arial" panose="020B0604020202020204" pitchFamily="34" charset="0"/>
                <a:cs typeface="Arial" panose="020B0604020202020204" pitchFamily="34" charset="0"/>
              </a:rPr>
              <a:t>Jenifer Bush</a:t>
            </a:r>
          </a:p>
          <a:p>
            <a:endParaRPr lang="en-US" sz="2400" dirty="0"/>
          </a:p>
        </p:txBody>
      </p:sp>
      <p:pic>
        <p:nvPicPr>
          <p:cNvPr id="1026" name="Picture 2" descr="History of the NIH Logo | National Institutes of Health (NIH)">
            <a:extLst>
              <a:ext uri="{FF2B5EF4-FFF2-40B4-BE49-F238E27FC236}">
                <a16:creationId xmlns:a16="http://schemas.microsoft.com/office/drawing/2014/main" id="{568B4CC9-CD18-674B-8BBD-DD08FA81B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716" y="5416557"/>
            <a:ext cx="1232210" cy="12322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2017年各种不同“规格”的NSFC评审意见">
            <a:extLst>
              <a:ext uri="{FF2B5EF4-FFF2-40B4-BE49-F238E27FC236}">
                <a16:creationId xmlns:a16="http://schemas.microsoft.com/office/drawing/2014/main" id="{6C02CD65-FE88-1019-880E-AC1847AE3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009" y="5247832"/>
            <a:ext cx="1675007" cy="1569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999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ounded Rectangle 72">
            <a:extLst>
              <a:ext uri="{FF2B5EF4-FFF2-40B4-BE49-F238E27FC236}">
                <a16:creationId xmlns:a16="http://schemas.microsoft.com/office/drawing/2014/main" id="{B4A24776-9172-2541-8C79-535F78E70911}"/>
              </a:ext>
            </a:extLst>
          </p:cNvPr>
          <p:cNvSpPr/>
          <p:nvPr/>
        </p:nvSpPr>
        <p:spPr>
          <a:xfrm>
            <a:off x="2042082" y="3317870"/>
            <a:ext cx="8024682" cy="2614103"/>
          </a:xfrm>
          <a:prstGeom prst="roundRect">
            <a:avLst/>
          </a:prstGeom>
          <a:gradFill flip="none" rotWithShape="1">
            <a:gsLst>
              <a:gs pos="0">
                <a:schemeClr val="bg1">
                  <a:lumMod val="65000"/>
                </a:schemeClr>
              </a:gs>
              <a:gs pos="100000">
                <a:srgbClr val="FFFFFF"/>
              </a:gs>
            </a:gsLst>
            <a:lin ang="0" scaled="1"/>
            <a:tileRect/>
          </a:gra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6" name="Oval 5"/>
          <p:cNvSpPr/>
          <p:nvPr/>
        </p:nvSpPr>
        <p:spPr>
          <a:xfrm>
            <a:off x="5702099" y="1703621"/>
            <a:ext cx="914400" cy="533400"/>
          </a:xfrm>
          <a:prstGeom prst="ellipse">
            <a:avLst/>
          </a:prstGeom>
          <a:solidFill>
            <a:srgbClr val="FF0000"/>
          </a:soli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17412" name="TextBox 7"/>
          <p:cNvSpPr txBox="1">
            <a:spLocks noChangeArrowheads="1"/>
          </p:cNvSpPr>
          <p:nvPr/>
        </p:nvSpPr>
        <p:spPr bwMode="auto">
          <a:xfrm>
            <a:off x="5828721" y="1725382"/>
            <a:ext cx="828773" cy="830997"/>
          </a:xfrm>
          <a:prstGeom prst="rect">
            <a:avLst/>
          </a:prstGeom>
          <a:noFill/>
          <a:ln w="9525">
            <a:noFill/>
            <a:miter lim="800000"/>
            <a:headEnd/>
            <a:tailEnd/>
          </a:ln>
        </p:spPr>
        <p:txBody>
          <a:bodyPr wrap="none">
            <a:spAutoFit/>
          </a:bodyPr>
          <a:lstStyle/>
          <a:p>
            <a:r>
              <a:rPr lang="en-US" sz="2400" b="1" dirty="0">
                <a:solidFill>
                  <a:schemeClr val="bg1"/>
                </a:solidFill>
                <a:latin typeface="Arial"/>
                <a:cs typeface="Arial"/>
              </a:rPr>
              <a:t>NO</a:t>
            </a:r>
            <a:r>
              <a:rPr lang="en-US" sz="2400" b="1" baseline="-25000" dirty="0">
                <a:solidFill>
                  <a:schemeClr val="bg1"/>
                </a:solidFill>
                <a:latin typeface="Arial"/>
                <a:cs typeface="Arial"/>
              </a:rPr>
              <a:t>3</a:t>
            </a:r>
            <a:r>
              <a:rPr lang="en-US" sz="2400" b="1" baseline="30000" dirty="0">
                <a:solidFill>
                  <a:schemeClr val="bg1"/>
                </a:solidFill>
                <a:latin typeface="Arial"/>
                <a:cs typeface="Arial"/>
              </a:rPr>
              <a:t>-</a:t>
            </a:r>
          </a:p>
          <a:p>
            <a:endParaRPr lang="en-US" sz="2400" dirty="0">
              <a:latin typeface="Arial"/>
              <a:cs typeface="Arial"/>
            </a:endParaRPr>
          </a:p>
        </p:txBody>
      </p:sp>
      <p:sp>
        <p:nvSpPr>
          <p:cNvPr id="34" name="TextBox 33"/>
          <p:cNvSpPr txBox="1"/>
          <p:nvPr/>
        </p:nvSpPr>
        <p:spPr>
          <a:xfrm>
            <a:off x="6784116" y="2094198"/>
            <a:ext cx="2682145" cy="461665"/>
          </a:xfrm>
          <a:prstGeom prst="rect">
            <a:avLst/>
          </a:prstGeom>
          <a:noFill/>
        </p:spPr>
        <p:txBody>
          <a:bodyPr wrap="none" rtlCol="0">
            <a:spAutoFit/>
          </a:bodyPr>
          <a:lstStyle/>
          <a:p>
            <a:r>
              <a:rPr lang="en-US" sz="2400" b="1" dirty="0">
                <a:solidFill>
                  <a:schemeClr val="accent2">
                    <a:lumMod val="60000"/>
                    <a:lumOff val="40000"/>
                  </a:schemeClr>
                </a:solidFill>
                <a:latin typeface="Arial"/>
                <a:cs typeface="Arial"/>
              </a:rPr>
              <a:t>Genetic Screens </a:t>
            </a:r>
          </a:p>
        </p:txBody>
      </p:sp>
      <p:sp>
        <p:nvSpPr>
          <p:cNvPr id="36" name="TextBox 35"/>
          <p:cNvSpPr txBox="1"/>
          <p:nvPr/>
        </p:nvSpPr>
        <p:spPr>
          <a:xfrm>
            <a:off x="3524861" y="2062801"/>
            <a:ext cx="2367429" cy="1200329"/>
          </a:xfrm>
          <a:prstGeom prst="rect">
            <a:avLst/>
          </a:prstGeom>
          <a:noFill/>
        </p:spPr>
        <p:txBody>
          <a:bodyPr wrap="square" rtlCol="0">
            <a:spAutoFit/>
          </a:bodyPr>
          <a:lstStyle/>
          <a:p>
            <a:r>
              <a:rPr lang="en-US" sz="2400" b="1" dirty="0">
                <a:solidFill>
                  <a:srgbClr val="92D050"/>
                </a:solidFill>
                <a:latin typeface="Arial"/>
                <a:cs typeface="Arial"/>
              </a:rPr>
              <a:t>Genomics</a:t>
            </a:r>
          </a:p>
          <a:p>
            <a:r>
              <a:rPr lang="en-US" sz="2400" b="1" dirty="0">
                <a:solidFill>
                  <a:srgbClr val="92D050"/>
                </a:solidFill>
                <a:latin typeface="Arial"/>
                <a:cs typeface="Arial"/>
              </a:rPr>
              <a:t>Transcriptome analysis</a:t>
            </a:r>
          </a:p>
        </p:txBody>
      </p:sp>
      <p:sp>
        <p:nvSpPr>
          <p:cNvPr id="30" name="TextBox 29"/>
          <p:cNvSpPr txBox="1"/>
          <p:nvPr/>
        </p:nvSpPr>
        <p:spPr>
          <a:xfrm>
            <a:off x="2341752" y="581386"/>
            <a:ext cx="7653057"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latin typeface="Arial" panose="020B0604020202020204" pitchFamily="34" charset="0"/>
                <a:ea typeface="Adobe Kaiti Std R" pitchFamily="18" charset="-128"/>
                <a:cs typeface="Arial" panose="020B0604020202020204" pitchFamily="34" charset="0"/>
              </a:rPr>
              <a:t>Dissecting Nitrate Signaling in </a:t>
            </a:r>
            <a:r>
              <a:rPr lang="en-US" sz="2800" b="1" i="1" dirty="0">
                <a:effectLst>
                  <a:outerShdw blurRad="38100" dist="38100" dir="2700000" algn="tl">
                    <a:srgbClr val="000000">
                      <a:alpha val="43137"/>
                    </a:srgbClr>
                  </a:outerShdw>
                </a:effectLst>
                <a:latin typeface="Arial" panose="020B0604020202020204" pitchFamily="34" charset="0"/>
                <a:ea typeface="Adobe Kaiti Std R" pitchFamily="18" charset="-128"/>
                <a:cs typeface="Arial" panose="020B0604020202020204" pitchFamily="34" charset="0"/>
              </a:rPr>
              <a:t>Arabidopsis</a:t>
            </a:r>
            <a:r>
              <a:rPr lang="en-US" sz="2800" b="1" dirty="0">
                <a:effectLst>
                  <a:outerShdw blurRad="38100" dist="38100" dir="2700000" algn="tl">
                    <a:srgbClr val="000000">
                      <a:alpha val="43137"/>
                    </a:srgbClr>
                  </a:outerShdw>
                </a:effectLst>
                <a:latin typeface="Arial" panose="020B0604020202020204" pitchFamily="34" charset="0"/>
                <a:ea typeface="Adobe Kaiti Std R" pitchFamily="18" charset="-128"/>
                <a:cs typeface="Arial" panose="020B0604020202020204" pitchFamily="34" charset="0"/>
              </a:rPr>
              <a:t> </a:t>
            </a:r>
          </a:p>
        </p:txBody>
      </p:sp>
      <p:sp>
        <p:nvSpPr>
          <p:cNvPr id="44" name="Down Arrow 43"/>
          <p:cNvSpPr/>
          <p:nvPr/>
        </p:nvSpPr>
        <p:spPr>
          <a:xfrm>
            <a:off x="5955860" y="2325030"/>
            <a:ext cx="483808" cy="461665"/>
          </a:xfrm>
          <a:prstGeom prst="downArrow">
            <a:avLst/>
          </a:prstGeom>
          <a:gradFill flip="none" rotWithShape="1">
            <a:gsLst>
              <a:gs pos="0">
                <a:schemeClr val="accent1"/>
              </a:gs>
              <a:gs pos="100000">
                <a:srgbClr val="FFFFFF"/>
              </a:gs>
            </a:gsLst>
            <a:lin ang="0" scaled="1"/>
            <a:tileRect/>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rial" panose="020B0604020202020204" pitchFamily="34" charset="0"/>
              <a:cs typeface="Arial" panose="020B0604020202020204" pitchFamily="34" charset="0"/>
            </a:endParaRPr>
          </a:p>
        </p:txBody>
      </p:sp>
      <p:sp>
        <p:nvSpPr>
          <p:cNvPr id="35" name="Down Arrow 34">
            <a:extLst>
              <a:ext uri="{FF2B5EF4-FFF2-40B4-BE49-F238E27FC236}">
                <a16:creationId xmlns:a16="http://schemas.microsoft.com/office/drawing/2014/main" id="{8595D5C8-69F4-0E44-98B8-87EFEEEE2A9F}"/>
              </a:ext>
            </a:extLst>
          </p:cNvPr>
          <p:cNvSpPr/>
          <p:nvPr/>
        </p:nvSpPr>
        <p:spPr>
          <a:xfrm>
            <a:off x="5902023" y="5770220"/>
            <a:ext cx="152400" cy="304800"/>
          </a:xfrm>
          <a:prstGeom prst="downArrow">
            <a:avLst/>
          </a:prstGeom>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59" name="Rounded Rectangle 58">
            <a:extLst>
              <a:ext uri="{FF2B5EF4-FFF2-40B4-BE49-F238E27FC236}">
                <a16:creationId xmlns:a16="http://schemas.microsoft.com/office/drawing/2014/main" id="{E591E8C9-3D32-0148-9F2F-625F9DB94ACF}"/>
              </a:ext>
            </a:extLst>
          </p:cNvPr>
          <p:cNvSpPr/>
          <p:nvPr/>
        </p:nvSpPr>
        <p:spPr>
          <a:xfrm>
            <a:off x="2470460" y="4001452"/>
            <a:ext cx="1627907" cy="40993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LBD37/38/39</a:t>
            </a:r>
          </a:p>
        </p:txBody>
      </p:sp>
      <p:sp>
        <p:nvSpPr>
          <p:cNvPr id="60" name="Rounded Rectangle 59">
            <a:extLst>
              <a:ext uri="{FF2B5EF4-FFF2-40B4-BE49-F238E27FC236}">
                <a16:creationId xmlns:a16="http://schemas.microsoft.com/office/drawing/2014/main" id="{669709A0-DDAD-E544-BAF9-501BD38E86C2}"/>
              </a:ext>
            </a:extLst>
          </p:cNvPr>
          <p:cNvSpPr/>
          <p:nvPr/>
        </p:nvSpPr>
        <p:spPr>
          <a:xfrm>
            <a:off x="4369466" y="3917570"/>
            <a:ext cx="1170215" cy="37258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HRS/HHO</a:t>
            </a:r>
          </a:p>
        </p:txBody>
      </p:sp>
      <p:sp>
        <p:nvSpPr>
          <p:cNvPr id="61" name="Rounded Rectangle 60">
            <a:extLst>
              <a:ext uri="{FF2B5EF4-FFF2-40B4-BE49-F238E27FC236}">
                <a16:creationId xmlns:a16="http://schemas.microsoft.com/office/drawing/2014/main" id="{71039789-664E-804A-8ABE-099EE7562989}"/>
              </a:ext>
            </a:extLst>
          </p:cNvPr>
          <p:cNvSpPr/>
          <p:nvPr/>
        </p:nvSpPr>
        <p:spPr>
          <a:xfrm>
            <a:off x="5416311" y="4420750"/>
            <a:ext cx="798889" cy="39926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ANR1</a:t>
            </a:r>
          </a:p>
        </p:txBody>
      </p:sp>
      <p:sp>
        <p:nvSpPr>
          <p:cNvPr id="62" name="Rounded Rectangle 61">
            <a:extLst>
              <a:ext uri="{FF2B5EF4-FFF2-40B4-BE49-F238E27FC236}">
                <a16:creationId xmlns:a16="http://schemas.microsoft.com/office/drawing/2014/main" id="{94E79F13-8293-4E46-A733-832F45BEECFC}"/>
              </a:ext>
            </a:extLst>
          </p:cNvPr>
          <p:cNvSpPr/>
          <p:nvPr/>
        </p:nvSpPr>
        <p:spPr>
          <a:xfrm>
            <a:off x="3466873" y="4617110"/>
            <a:ext cx="893615" cy="42840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bZIP1</a:t>
            </a:r>
          </a:p>
        </p:txBody>
      </p:sp>
      <p:sp>
        <p:nvSpPr>
          <p:cNvPr id="63" name="Rounded Rectangle 62">
            <a:extLst>
              <a:ext uri="{FF2B5EF4-FFF2-40B4-BE49-F238E27FC236}">
                <a16:creationId xmlns:a16="http://schemas.microsoft.com/office/drawing/2014/main" id="{BEFFC8DB-F3A6-A443-9235-28852F48B2D2}"/>
              </a:ext>
            </a:extLst>
          </p:cNvPr>
          <p:cNvSpPr/>
          <p:nvPr/>
        </p:nvSpPr>
        <p:spPr>
          <a:xfrm>
            <a:off x="4288303" y="4775679"/>
            <a:ext cx="1170214" cy="37258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TGA1/4</a:t>
            </a:r>
          </a:p>
        </p:txBody>
      </p:sp>
      <p:sp>
        <p:nvSpPr>
          <p:cNvPr id="66" name="Rounded Rectangle 65">
            <a:extLst>
              <a:ext uri="{FF2B5EF4-FFF2-40B4-BE49-F238E27FC236}">
                <a16:creationId xmlns:a16="http://schemas.microsoft.com/office/drawing/2014/main" id="{A847D843-0F8B-044B-98FC-F8B90F70B59B}"/>
              </a:ext>
            </a:extLst>
          </p:cNvPr>
          <p:cNvSpPr/>
          <p:nvPr/>
        </p:nvSpPr>
        <p:spPr>
          <a:xfrm>
            <a:off x="3863365" y="5152100"/>
            <a:ext cx="798889" cy="4616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BT1/2</a:t>
            </a:r>
          </a:p>
        </p:txBody>
      </p:sp>
      <p:sp>
        <p:nvSpPr>
          <p:cNvPr id="68" name="Rounded Rectangle 67">
            <a:extLst>
              <a:ext uri="{FF2B5EF4-FFF2-40B4-BE49-F238E27FC236}">
                <a16:creationId xmlns:a16="http://schemas.microsoft.com/office/drawing/2014/main" id="{3301777C-6035-0446-A41B-FF8E1CE11865}"/>
              </a:ext>
            </a:extLst>
          </p:cNvPr>
          <p:cNvSpPr/>
          <p:nvPr/>
        </p:nvSpPr>
        <p:spPr>
          <a:xfrm>
            <a:off x="2507462" y="4493760"/>
            <a:ext cx="939557" cy="42840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SPL9</a:t>
            </a:r>
          </a:p>
        </p:txBody>
      </p:sp>
      <p:sp>
        <p:nvSpPr>
          <p:cNvPr id="2" name="Can 1">
            <a:extLst>
              <a:ext uri="{FF2B5EF4-FFF2-40B4-BE49-F238E27FC236}">
                <a16:creationId xmlns:a16="http://schemas.microsoft.com/office/drawing/2014/main" id="{ACB06F45-7754-5642-A3DE-D643A8A4A31E}"/>
              </a:ext>
            </a:extLst>
          </p:cNvPr>
          <p:cNvSpPr/>
          <p:nvPr/>
        </p:nvSpPr>
        <p:spPr>
          <a:xfrm>
            <a:off x="7470582" y="2868893"/>
            <a:ext cx="948127" cy="742846"/>
          </a:xfrm>
          <a:prstGeom prst="ca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CHL1</a:t>
            </a:r>
          </a:p>
        </p:txBody>
      </p:sp>
      <p:sp>
        <p:nvSpPr>
          <p:cNvPr id="75" name="Oval 74">
            <a:extLst>
              <a:ext uri="{FF2B5EF4-FFF2-40B4-BE49-F238E27FC236}">
                <a16:creationId xmlns:a16="http://schemas.microsoft.com/office/drawing/2014/main" id="{987AB904-BC21-B747-B054-4627CBBF43E9}"/>
              </a:ext>
            </a:extLst>
          </p:cNvPr>
          <p:cNvSpPr/>
          <p:nvPr/>
        </p:nvSpPr>
        <p:spPr>
          <a:xfrm>
            <a:off x="8061773" y="5283616"/>
            <a:ext cx="1009739" cy="54254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95000"/>
                    <a:lumOff val="5000"/>
                  </a:schemeClr>
                </a:solidFill>
                <a:latin typeface="Arial" panose="020B0604020202020204" pitchFamily="34" charset="0"/>
                <a:cs typeface="Arial" panose="020B0604020202020204" pitchFamily="34" charset="0"/>
              </a:rPr>
              <a:t>CPL3</a:t>
            </a:r>
          </a:p>
        </p:txBody>
      </p:sp>
      <p:grpSp>
        <p:nvGrpSpPr>
          <p:cNvPr id="4" name="Group 3">
            <a:extLst>
              <a:ext uri="{FF2B5EF4-FFF2-40B4-BE49-F238E27FC236}">
                <a16:creationId xmlns:a16="http://schemas.microsoft.com/office/drawing/2014/main" id="{2FAD3F32-8CE5-294F-A677-EC1974ED3B86}"/>
              </a:ext>
            </a:extLst>
          </p:cNvPr>
          <p:cNvGrpSpPr/>
          <p:nvPr/>
        </p:nvGrpSpPr>
        <p:grpSpPr>
          <a:xfrm>
            <a:off x="8093333" y="4153498"/>
            <a:ext cx="1525331" cy="1037567"/>
            <a:chOff x="8736250" y="4410228"/>
            <a:chExt cx="1525331" cy="1037567"/>
          </a:xfrm>
        </p:grpSpPr>
        <p:sp>
          <p:nvSpPr>
            <p:cNvPr id="8" name="Hexagon 7">
              <a:extLst>
                <a:ext uri="{FF2B5EF4-FFF2-40B4-BE49-F238E27FC236}">
                  <a16:creationId xmlns:a16="http://schemas.microsoft.com/office/drawing/2014/main" id="{4F5CF719-0F9E-B249-9AA0-C044628CEFCF}"/>
                </a:ext>
              </a:extLst>
            </p:cNvPr>
            <p:cNvSpPr/>
            <p:nvPr/>
          </p:nvSpPr>
          <p:spPr>
            <a:xfrm>
              <a:off x="9419666" y="4710350"/>
              <a:ext cx="841915" cy="372586"/>
            </a:xfrm>
            <a:prstGeom prst="hex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95000"/>
                      <a:lumOff val="5000"/>
                    </a:schemeClr>
                  </a:solidFill>
                  <a:latin typeface="Arial" panose="020B0604020202020204" pitchFamily="34" charset="0"/>
                  <a:cs typeface="Arial" panose="020B0604020202020204" pitchFamily="34" charset="0"/>
                </a:rPr>
                <a:t>NIS1</a:t>
              </a:r>
            </a:p>
          </p:txBody>
        </p:sp>
        <p:sp>
          <p:nvSpPr>
            <p:cNvPr id="76" name="Hexagon 75">
              <a:extLst>
                <a:ext uri="{FF2B5EF4-FFF2-40B4-BE49-F238E27FC236}">
                  <a16:creationId xmlns:a16="http://schemas.microsoft.com/office/drawing/2014/main" id="{1585F6E6-E368-8040-82C9-4734C2BCBDB8}"/>
                </a:ext>
              </a:extLst>
            </p:cNvPr>
            <p:cNvSpPr/>
            <p:nvPr/>
          </p:nvSpPr>
          <p:spPr>
            <a:xfrm>
              <a:off x="9071512" y="5075209"/>
              <a:ext cx="1170215" cy="372586"/>
            </a:xfrm>
            <a:prstGeom prst="hex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95000"/>
                      <a:lumOff val="5000"/>
                    </a:schemeClr>
                  </a:solidFill>
                  <a:latin typeface="Arial" panose="020B0604020202020204" pitchFamily="34" charset="0"/>
                  <a:cs typeface="Arial" panose="020B0604020202020204" pitchFamily="34" charset="0"/>
                </a:rPr>
                <a:t>NIS2</a:t>
              </a:r>
            </a:p>
          </p:txBody>
        </p:sp>
        <p:sp>
          <p:nvSpPr>
            <p:cNvPr id="77" name="Hexagon 76">
              <a:extLst>
                <a:ext uri="{FF2B5EF4-FFF2-40B4-BE49-F238E27FC236}">
                  <a16:creationId xmlns:a16="http://schemas.microsoft.com/office/drawing/2014/main" id="{191090CD-007A-FB4C-B727-E43A03ACF2C7}"/>
                </a:ext>
              </a:extLst>
            </p:cNvPr>
            <p:cNvSpPr/>
            <p:nvPr/>
          </p:nvSpPr>
          <p:spPr>
            <a:xfrm>
              <a:off x="8736250" y="4410228"/>
              <a:ext cx="1170215" cy="330134"/>
            </a:xfrm>
            <a:prstGeom prst="hex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95000"/>
                      <a:lumOff val="5000"/>
                    </a:schemeClr>
                  </a:solidFill>
                  <a:latin typeface="Arial" panose="020B0604020202020204" pitchFamily="34" charset="0"/>
                  <a:cs typeface="Arial" panose="020B0604020202020204" pitchFamily="34" charset="0"/>
                </a:rPr>
                <a:t>NRG2</a:t>
              </a:r>
            </a:p>
          </p:txBody>
        </p:sp>
      </p:grpSp>
      <p:sp>
        <p:nvSpPr>
          <p:cNvPr id="12" name="Rectangle 11">
            <a:extLst>
              <a:ext uri="{FF2B5EF4-FFF2-40B4-BE49-F238E27FC236}">
                <a16:creationId xmlns:a16="http://schemas.microsoft.com/office/drawing/2014/main" id="{84ECFF9D-B244-5947-9832-F3870541E2CB}"/>
              </a:ext>
            </a:extLst>
          </p:cNvPr>
          <p:cNvSpPr/>
          <p:nvPr/>
        </p:nvSpPr>
        <p:spPr>
          <a:xfrm>
            <a:off x="4411359" y="6016778"/>
            <a:ext cx="3300904" cy="646331"/>
          </a:xfrm>
          <a:prstGeom prst="rect">
            <a:avLst/>
          </a:prstGeom>
        </p:spPr>
        <p:txBody>
          <a:bodyPr wrap="none">
            <a:spAutoFit/>
          </a:bodyPr>
          <a:lstStyle/>
          <a:p>
            <a:pPr algn="ctr"/>
            <a:r>
              <a:rPr lang="en-US" b="1" dirty="0">
                <a:latin typeface="Arial"/>
                <a:cs typeface="Arial"/>
              </a:rPr>
              <a:t>Nitrate responsive genes</a:t>
            </a:r>
          </a:p>
          <a:p>
            <a:pPr algn="ctr"/>
            <a:r>
              <a:rPr lang="en-US" b="1" dirty="0">
                <a:latin typeface="Arial"/>
                <a:cs typeface="Arial"/>
              </a:rPr>
              <a:t>Plant growth &amp; development</a:t>
            </a:r>
          </a:p>
        </p:txBody>
      </p:sp>
      <p:sp>
        <p:nvSpPr>
          <p:cNvPr id="37" name="Rounded Rectangle 36">
            <a:extLst>
              <a:ext uri="{FF2B5EF4-FFF2-40B4-BE49-F238E27FC236}">
                <a16:creationId xmlns:a16="http://schemas.microsoft.com/office/drawing/2014/main" id="{C8A5C169-F1F2-9C44-98AA-B615C49661B7}"/>
              </a:ext>
            </a:extLst>
          </p:cNvPr>
          <p:cNvSpPr/>
          <p:nvPr/>
        </p:nvSpPr>
        <p:spPr>
          <a:xfrm>
            <a:off x="7118116" y="3776974"/>
            <a:ext cx="1049295" cy="34677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NLP7</a:t>
            </a:r>
          </a:p>
        </p:txBody>
      </p:sp>
      <p:sp>
        <p:nvSpPr>
          <p:cNvPr id="3" name="TextBox 2">
            <a:extLst>
              <a:ext uri="{FF2B5EF4-FFF2-40B4-BE49-F238E27FC236}">
                <a16:creationId xmlns:a16="http://schemas.microsoft.com/office/drawing/2014/main" id="{941CA5CC-C7F4-B745-A667-6C9DC44E83AE}"/>
              </a:ext>
            </a:extLst>
          </p:cNvPr>
          <p:cNvSpPr txBox="1"/>
          <p:nvPr/>
        </p:nvSpPr>
        <p:spPr>
          <a:xfrm>
            <a:off x="2977240" y="3372570"/>
            <a:ext cx="226639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Transcription factors</a:t>
            </a:r>
          </a:p>
        </p:txBody>
      </p:sp>
      <p:sp>
        <p:nvSpPr>
          <p:cNvPr id="7" name="TextBox 6">
            <a:extLst>
              <a:ext uri="{FF2B5EF4-FFF2-40B4-BE49-F238E27FC236}">
                <a16:creationId xmlns:a16="http://schemas.microsoft.com/office/drawing/2014/main" id="{9BE64F02-ABC6-4849-8486-3C6C9D8A34B7}"/>
              </a:ext>
            </a:extLst>
          </p:cNvPr>
          <p:cNvSpPr txBox="1"/>
          <p:nvPr/>
        </p:nvSpPr>
        <p:spPr>
          <a:xfrm>
            <a:off x="6011656" y="2778334"/>
            <a:ext cx="404278"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a:t>
            </a:r>
          </a:p>
        </p:txBody>
      </p:sp>
      <p:sp>
        <p:nvSpPr>
          <p:cNvPr id="29" name="Rounded Rectangle 28">
            <a:extLst>
              <a:ext uri="{FF2B5EF4-FFF2-40B4-BE49-F238E27FC236}">
                <a16:creationId xmlns:a16="http://schemas.microsoft.com/office/drawing/2014/main" id="{D34E03FF-E818-8D43-9B22-68C3574B2F1F}"/>
              </a:ext>
            </a:extLst>
          </p:cNvPr>
          <p:cNvSpPr/>
          <p:nvPr/>
        </p:nvSpPr>
        <p:spPr>
          <a:xfrm>
            <a:off x="4337067" y="4337079"/>
            <a:ext cx="798889" cy="39926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NAC4</a:t>
            </a:r>
          </a:p>
        </p:txBody>
      </p:sp>
      <p:sp>
        <p:nvSpPr>
          <p:cNvPr id="31" name="Rounded Rectangle 30">
            <a:extLst>
              <a:ext uri="{FF2B5EF4-FFF2-40B4-BE49-F238E27FC236}">
                <a16:creationId xmlns:a16="http://schemas.microsoft.com/office/drawing/2014/main" id="{D2A4AE65-10E5-A54A-9545-5D5F973210E2}"/>
              </a:ext>
            </a:extLst>
          </p:cNvPr>
          <p:cNvSpPr/>
          <p:nvPr/>
        </p:nvSpPr>
        <p:spPr>
          <a:xfrm>
            <a:off x="5484010" y="4979981"/>
            <a:ext cx="798889" cy="39926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GNC1</a:t>
            </a:r>
          </a:p>
        </p:txBody>
      </p:sp>
      <p:sp>
        <p:nvSpPr>
          <p:cNvPr id="9" name="TextBox 8">
            <a:extLst>
              <a:ext uri="{FF2B5EF4-FFF2-40B4-BE49-F238E27FC236}">
                <a16:creationId xmlns:a16="http://schemas.microsoft.com/office/drawing/2014/main" id="{0F4CB165-5865-DD2D-9DAC-0CEA451CFCC3}"/>
              </a:ext>
            </a:extLst>
          </p:cNvPr>
          <p:cNvSpPr txBox="1"/>
          <p:nvPr/>
        </p:nvSpPr>
        <p:spPr>
          <a:xfrm>
            <a:off x="552493" y="2371196"/>
            <a:ext cx="2367429" cy="830997"/>
          </a:xfrm>
          <a:prstGeom prst="rect">
            <a:avLst/>
          </a:prstGeom>
          <a:noFill/>
        </p:spPr>
        <p:txBody>
          <a:bodyPr wrap="square" rtlCol="0">
            <a:spAutoFit/>
          </a:bodyPr>
          <a:lstStyle/>
          <a:p>
            <a:r>
              <a:rPr lang="en-US" sz="2400" b="1" dirty="0">
                <a:solidFill>
                  <a:schemeClr val="accent1">
                    <a:lumMod val="40000"/>
                    <a:lumOff val="60000"/>
                  </a:schemeClr>
                </a:solidFill>
                <a:latin typeface="Arial"/>
                <a:cs typeface="Arial"/>
              </a:rPr>
              <a:t>Proteomic analysis</a:t>
            </a:r>
          </a:p>
        </p:txBody>
      </p:sp>
    </p:spTree>
    <p:extLst>
      <p:ext uri="{BB962C8B-B14F-4D97-AF65-F5344CB8AC3E}">
        <p14:creationId xmlns:p14="http://schemas.microsoft.com/office/powerpoint/2010/main" val="4042789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E62F1B-64EB-3E44-9E27-04545CC0A6F7}"/>
              </a:ext>
            </a:extLst>
          </p:cNvPr>
          <p:cNvSpPr txBox="1"/>
          <p:nvPr/>
        </p:nvSpPr>
        <p:spPr>
          <a:xfrm>
            <a:off x="2878612" y="2541928"/>
            <a:ext cx="6434775"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Calcium Sensors in Nitrate Signaling</a:t>
            </a:r>
          </a:p>
        </p:txBody>
      </p:sp>
    </p:spTree>
    <p:extLst>
      <p:ext uri="{BB962C8B-B14F-4D97-AF65-F5344CB8AC3E}">
        <p14:creationId xmlns:p14="http://schemas.microsoft.com/office/powerpoint/2010/main" val="287646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4576" y="2760173"/>
            <a:ext cx="238125" cy="27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9"/>
          <p:cNvSpPr/>
          <p:nvPr/>
        </p:nvSpPr>
        <p:spPr>
          <a:xfrm>
            <a:off x="7305676" y="2102948"/>
            <a:ext cx="238125" cy="27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p:cNvSpPr/>
          <p:nvPr/>
        </p:nvSpPr>
        <p:spPr>
          <a:xfrm>
            <a:off x="2507672" y="5293186"/>
            <a:ext cx="498763" cy="232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Box 13"/>
          <p:cNvSpPr txBox="1">
            <a:spLocks noChangeArrowheads="1"/>
          </p:cNvSpPr>
          <p:nvPr/>
        </p:nvSpPr>
        <p:spPr bwMode="auto">
          <a:xfrm>
            <a:off x="3733800" y="400921"/>
            <a:ext cx="5176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dirty="0">
                <a:latin typeface="Arial" panose="020B0604020202020204" pitchFamily="34" charset="0"/>
                <a:cs typeface="Arial" panose="020B0604020202020204" pitchFamily="34" charset="0"/>
              </a:rPr>
              <a:t>Unique Nitrate-Ca</a:t>
            </a:r>
            <a:r>
              <a:rPr lang="en-US" baseline="30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Signaling</a:t>
            </a:r>
          </a:p>
          <a:p>
            <a:pPr eaLnBrk="1" hangingPunct="1"/>
            <a:r>
              <a:rPr lang="en-US" sz="2000" dirty="0">
                <a:latin typeface="Times" charset="0"/>
                <a:cs typeface="Times" charset="0"/>
              </a:rPr>
              <a:t>   ultrasensitive Ca</a:t>
            </a:r>
            <a:r>
              <a:rPr lang="en-US" sz="2000" baseline="30000" dirty="0">
                <a:latin typeface="Times" charset="0"/>
                <a:cs typeface="Times" charset="0"/>
              </a:rPr>
              <a:t>2+ </a:t>
            </a:r>
            <a:r>
              <a:rPr lang="en-US" sz="2000" dirty="0">
                <a:latin typeface="Times" charset="0"/>
                <a:cs typeface="Times" charset="0"/>
              </a:rPr>
              <a:t>biosensor GCaMP6s</a:t>
            </a:r>
          </a:p>
        </p:txBody>
      </p:sp>
      <p:pic>
        <p:nvPicPr>
          <p:cNvPr id="7" name="Picture 6"/>
          <p:cNvPicPr>
            <a:picLocks noChangeAspect="1"/>
          </p:cNvPicPr>
          <p:nvPr/>
        </p:nvPicPr>
        <p:blipFill>
          <a:blip r:embed="rId3"/>
          <a:stretch>
            <a:fillRect/>
          </a:stretch>
        </p:blipFill>
        <p:spPr>
          <a:xfrm>
            <a:off x="8392781" y="3814793"/>
            <a:ext cx="1864600" cy="1717215"/>
          </a:xfrm>
          <a:prstGeom prst="rect">
            <a:avLst/>
          </a:prstGeom>
        </p:spPr>
      </p:pic>
      <p:sp>
        <p:nvSpPr>
          <p:cNvPr id="13" name="TextBox 12"/>
          <p:cNvSpPr txBox="1"/>
          <p:nvPr/>
        </p:nvSpPr>
        <p:spPr>
          <a:xfrm>
            <a:off x="9325081" y="6163235"/>
            <a:ext cx="2204450" cy="338554"/>
          </a:xfrm>
          <a:prstGeom prst="rect">
            <a:avLst/>
          </a:prstGeom>
          <a:noFill/>
        </p:spPr>
        <p:txBody>
          <a:bodyPr wrap="none" rtlCol="0">
            <a:spAutoFit/>
          </a:bodyPr>
          <a:lstStyle/>
          <a:p>
            <a:r>
              <a:rPr lang="en-US" sz="1600" i="1" dirty="0">
                <a:latin typeface="Arial"/>
                <a:cs typeface="Arial"/>
              </a:rPr>
              <a:t>Liu et al., Nature 2017</a:t>
            </a:r>
          </a:p>
        </p:txBody>
      </p:sp>
      <p:pic>
        <p:nvPicPr>
          <p:cNvPr id="8" name="Picture 7"/>
          <p:cNvPicPr>
            <a:picLocks noChangeAspect="1"/>
          </p:cNvPicPr>
          <p:nvPr/>
        </p:nvPicPr>
        <p:blipFill>
          <a:blip r:embed="rId4"/>
          <a:stretch>
            <a:fillRect/>
          </a:stretch>
        </p:blipFill>
        <p:spPr>
          <a:xfrm>
            <a:off x="2057400" y="3814792"/>
            <a:ext cx="6153090" cy="1708516"/>
          </a:xfrm>
          <a:prstGeom prst="rect">
            <a:avLst/>
          </a:prstGeom>
        </p:spPr>
      </p:pic>
      <p:pic>
        <p:nvPicPr>
          <p:cNvPr id="9" name="Picture 8"/>
          <p:cNvPicPr>
            <a:picLocks noChangeAspect="1"/>
          </p:cNvPicPr>
          <p:nvPr/>
        </p:nvPicPr>
        <p:blipFill>
          <a:blip r:embed="rId5"/>
          <a:stretch>
            <a:fillRect/>
          </a:stretch>
        </p:blipFill>
        <p:spPr>
          <a:xfrm>
            <a:off x="2081981" y="1985993"/>
            <a:ext cx="7950744" cy="1574859"/>
          </a:xfrm>
          <a:prstGeom prst="rect">
            <a:avLst/>
          </a:prstGeom>
        </p:spPr>
      </p:pic>
    </p:spTree>
    <p:extLst>
      <p:ext uri="{BB962C8B-B14F-4D97-AF65-F5344CB8AC3E}">
        <p14:creationId xmlns:p14="http://schemas.microsoft.com/office/powerpoint/2010/main" val="3971951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206082" y="1752603"/>
            <a:ext cx="4617381" cy="1778163"/>
            <a:chOff x="2039914" y="4967288"/>
            <a:chExt cx="5241949" cy="2207504"/>
          </a:xfrm>
        </p:grpSpPr>
        <p:sp>
          <p:nvSpPr>
            <p:cNvPr id="49159" name="Rectangle 1031"/>
            <p:cNvSpPr>
              <a:spLocks noChangeAspect="1" noChangeArrowheads="1"/>
            </p:cNvSpPr>
            <p:nvPr/>
          </p:nvSpPr>
          <p:spPr bwMode="auto">
            <a:xfrm>
              <a:off x="5183188" y="5710238"/>
              <a:ext cx="258763" cy="417512"/>
            </a:xfrm>
            <a:prstGeom prst="rect">
              <a:avLst/>
            </a:prstGeom>
            <a:gradFill rotWithShape="0">
              <a:gsLst>
                <a:gs pos="0">
                  <a:srgbClr val="FFCC99">
                    <a:gamma/>
                    <a:shade val="46275"/>
                    <a:invGamma/>
                  </a:srgbClr>
                </a:gs>
                <a:gs pos="50000">
                  <a:srgbClr val="FFCC99"/>
                </a:gs>
                <a:gs pos="100000">
                  <a:srgbClr val="FFCC99">
                    <a:gamma/>
                    <a:shade val="46275"/>
                    <a:invGamma/>
                  </a:srgbClr>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0" name="Rectangle 1032"/>
            <p:cNvSpPr>
              <a:spLocks noChangeAspect="1" noChangeArrowheads="1"/>
            </p:cNvSpPr>
            <p:nvPr/>
          </p:nvSpPr>
          <p:spPr bwMode="auto">
            <a:xfrm>
              <a:off x="3230562" y="5762626"/>
              <a:ext cx="1951038" cy="304800"/>
            </a:xfrm>
            <a:prstGeom prst="rect">
              <a:avLst/>
            </a:prstGeom>
            <a:gradFill rotWithShape="0">
              <a:gsLst>
                <a:gs pos="0">
                  <a:srgbClr val="008080"/>
                </a:gs>
                <a:gs pos="50000">
                  <a:srgbClr val="008080">
                    <a:gamma/>
                    <a:tint val="35686"/>
                    <a:invGamma/>
                  </a:srgbClr>
                </a:gs>
                <a:gs pos="100000">
                  <a:srgbClr val="00808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1" name="Rectangle 1033"/>
            <p:cNvSpPr>
              <a:spLocks noChangeAspect="1" noChangeArrowheads="1"/>
            </p:cNvSpPr>
            <p:nvPr/>
          </p:nvSpPr>
          <p:spPr bwMode="auto">
            <a:xfrm>
              <a:off x="5430838" y="5762625"/>
              <a:ext cx="1851025" cy="304800"/>
            </a:xfrm>
            <a:prstGeom prst="rect">
              <a:avLst/>
            </a:prstGeom>
            <a:gradFill rotWithShape="0">
              <a:gsLst>
                <a:gs pos="0">
                  <a:srgbClr val="969696"/>
                </a:gs>
                <a:gs pos="50000">
                  <a:srgbClr val="969696">
                    <a:gamma/>
                    <a:tint val="20392"/>
                    <a:invGamma/>
                  </a:srgbClr>
                </a:gs>
                <a:gs pos="100000">
                  <a:srgbClr val="969696"/>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2" name="Rectangle 1034" descr="Diagonales vers le haut (noir/blanc)"/>
            <p:cNvSpPr>
              <a:spLocks noChangeAspect="1" noChangeArrowheads="1"/>
            </p:cNvSpPr>
            <p:nvPr/>
          </p:nvSpPr>
          <p:spPr bwMode="auto">
            <a:xfrm>
              <a:off x="5702300" y="5762625"/>
              <a:ext cx="173038" cy="304800"/>
            </a:xfrm>
            <a:prstGeom prst="rect">
              <a:avLst/>
            </a:prstGeom>
            <a:pattFill prst="dkUpDiag">
              <a:fgClr>
                <a:schemeClr val="tx1"/>
              </a:fgClr>
              <a:bgClr>
                <a:srgbClr val="BCBCD3"/>
              </a:bgClr>
            </a:patt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3" name="Rectangle 1035" descr="Diagonales vers le haut (noir/blanc)"/>
            <p:cNvSpPr>
              <a:spLocks noChangeAspect="1" noChangeArrowheads="1"/>
            </p:cNvSpPr>
            <p:nvPr/>
          </p:nvSpPr>
          <p:spPr bwMode="auto">
            <a:xfrm>
              <a:off x="5975350" y="5762625"/>
              <a:ext cx="173038" cy="304800"/>
            </a:xfrm>
            <a:prstGeom prst="rect">
              <a:avLst/>
            </a:prstGeom>
            <a:pattFill prst="dkUpDiag">
              <a:fgClr>
                <a:schemeClr val="tx1"/>
              </a:fgClr>
              <a:bgClr>
                <a:srgbClr val="BCBCD3"/>
              </a:bgClr>
            </a:patt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4" name="Rectangle 1036" descr="Diagonales vers le haut (noir/blanc)"/>
            <p:cNvSpPr>
              <a:spLocks noChangeAspect="1" noChangeArrowheads="1"/>
            </p:cNvSpPr>
            <p:nvPr/>
          </p:nvSpPr>
          <p:spPr bwMode="auto">
            <a:xfrm>
              <a:off x="6464300" y="5762625"/>
              <a:ext cx="171450" cy="304800"/>
            </a:xfrm>
            <a:prstGeom prst="rect">
              <a:avLst/>
            </a:prstGeom>
            <a:pattFill prst="dkUpDiag">
              <a:fgClr>
                <a:schemeClr val="tx1"/>
              </a:fgClr>
              <a:bgClr>
                <a:srgbClr val="BCBCD3"/>
              </a:bgClr>
            </a:patt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5" name="Rectangle 1037" descr="Diagonales vers le haut (noir/blanc)"/>
            <p:cNvSpPr>
              <a:spLocks noChangeAspect="1" noChangeArrowheads="1"/>
            </p:cNvSpPr>
            <p:nvPr/>
          </p:nvSpPr>
          <p:spPr bwMode="auto">
            <a:xfrm>
              <a:off x="6750050" y="5762625"/>
              <a:ext cx="173038" cy="304800"/>
            </a:xfrm>
            <a:prstGeom prst="rect">
              <a:avLst/>
            </a:prstGeom>
            <a:pattFill prst="dkUpDiag">
              <a:fgClr>
                <a:schemeClr val="tx1"/>
              </a:fgClr>
              <a:bgClr>
                <a:srgbClr val="BCBCD3"/>
              </a:bgClr>
            </a:patt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6" name="Rectangle 1038"/>
            <p:cNvSpPr>
              <a:spLocks noChangeAspect="1" noChangeArrowheads="1"/>
            </p:cNvSpPr>
            <p:nvPr/>
          </p:nvSpPr>
          <p:spPr bwMode="auto">
            <a:xfrm>
              <a:off x="2112963" y="5762625"/>
              <a:ext cx="1117600" cy="304800"/>
            </a:xfrm>
            <a:prstGeom prst="rect">
              <a:avLst/>
            </a:prstGeom>
            <a:gradFill rotWithShape="0">
              <a:gsLst>
                <a:gs pos="0">
                  <a:srgbClr val="D5EBED">
                    <a:gamma/>
                    <a:shade val="62745"/>
                    <a:invGamma/>
                  </a:srgbClr>
                </a:gs>
                <a:gs pos="50000">
                  <a:srgbClr val="D5EBED"/>
                </a:gs>
                <a:gs pos="100000">
                  <a:srgbClr val="D5EBED">
                    <a:gamma/>
                    <a:shade val="62745"/>
                    <a:invGamma/>
                  </a:srgbClr>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7" name="Text Box 1039"/>
            <p:cNvSpPr txBox="1">
              <a:spLocks noChangeArrowheads="1"/>
            </p:cNvSpPr>
            <p:nvPr/>
          </p:nvSpPr>
          <p:spPr bwMode="auto">
            <a:xfrm>
              <a:off x="2039914" y="5385733"/>
              <a:ext cx="378890" cy="4585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dirty="0"/>
                <a:t>N</a:t>
              </a:r>
            </a:p>
          </p:txBody>
        </p:sp>
        <p:sp>
          <p:nvSpPr>
            <p:cNvPr id="49168" name="Text Box 1040"/>
            <p:cNvSpPr txBox="1">
              <a:spLocks noChangeArrowheads="1"/>
            </p:cNvSpPr>
            <p:nvPr/>
          </p:nvSpPr>
          <p:spPr bwMode="auto">
            <a:xfrm>
              <a:off x="3641725" y="5373687"/>
              <a:ext cx="884804" cy="4585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dirty="0"/>
                <a:t>kinase</a:t>
              </a:r>
            </a:p>
          </p:txBody>
        </p:sp>
        <p:sp>
          <p:nvSpPr>
            <p:cNvPr id="49169" name="Text Box 1041"/>
            <p:cNvSpPr txBox="1">
              <a:spLocks noChangeArrowheads="1"/>
            </p:cNvSpPr>
            <p:nvPr/>
          </p:nvSpPr>
          <p:spPr bwMode="auto">
            <a:xfrm>
              <a:off x="4754563" y="4967288"/>
              <a:ext cx="1143000" cy="6716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pPr>
              <a:r>
                <a:rPr lang="fr-FR" dirty="0"/>
                <a:t>auto-</a:t>
              </a:r>
              <a:r>
                <a:rPr lang="fr-FR" dirty="0" err="1"/>
                <a:t>inhibitor</a:t>
              </a:r>
              <a:endParaRPr lang="fr-FR" dirty="0"/>
            </a:p>
          </p:txBody>
        </p:sp>
        <p:sp>
          <p:nvSpPr>
            <p:cNvPr id="49170" name="Line 1042"/>
            <p:cNvSpPr>
              <a:spLocks noChangeShapeType="1"/>
            </p:cNvSpPr>
            <p:nvPr/>
          </p:nvSpPr>
          <p:spPr bwMode="auto">
            <a:xfrm flipV="1">
              <a:off x="5422900" y="5534025"/>
              <a:ext cx="304800" cy="1619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71" name="Line 1043"/>
            <p:cNvSpPr>
              <a:spLocks noChangeShapeType="1"/>
            </p:cNvSpPr>
            <p:nvPr/>
          </p:nvSpPr>
          <p:spPr bwMode="auto">
            <a:xfrm flipH="1" flipV="1">
              <a:off x="4889500" y="5534025"/>
              <a:ext cx="304800" cy="1619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72" name="Line 1044"/>
            <p:cNvSpPr>
              <a:spLocks noChangeShapeType="1"/>
            </p:cNvSpPr>
            <p:nvPr/>
          </p:nvSpPr>
          <p:spPr bwMode="auto">
            <a:xfrm flipV="1">
              <a:off x="5791200" y="5373688"/>
              <a:ext cx="49530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73" name="Line 1045"/>
            <p:cNvSpPr>
              <a:spLocks noChangeShapeType="1"/>
            </p:cNvSpPr>
            <p:nvPr/>
          </p:nvSpPr>
          <p:spPr bwMode="auto">
            <a:xfrm flipV="1">
              <a:off x="6096000" y="5360988"/>
              <a:ext cx="203200" cy="3937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74" name="Line 1046"/>
            <p:cNvSpPr>
              <a:spLocks noChangeShapeType="1"/>
            </p:cNvSpPr>
            <p:nvPr/>
          </p:nvSpPr>
          <p:spPr bwMode="auto">
            <a:xfrm flipH="1" flipV="1">
              <a:off x="6299200" y="5373688"/>
              <a:ext cx="25400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75" name="Line 1047"/>
            <p:cNvSpPr>
              <a:spLocks noChangeShapeType="1"/>
            </p:cNvSpPr>
            <p:nvPr/>
          </p:nvSpPr>
          <p:spPr bwMode="auto">
            <a:xfrm flipH="1" flipV="1">
              <a:off x="6286500" y="5360988"/>
              <a:ext cx="571500" cy="3937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76" name="Text Box 1048"/>
            <p:cNvSpPr txBox="1">
              <a:spLocks noChangeArrowheads="1"/>
            </p:cNvSpPr>
            <p:nvPr/>
          </p:nvSpPr>
          <p:spPr bwMode="auto">
            <a:xfrm>
              <a:off x="5943600" y="4999038"/>
              <a:ext cx="1077706" cy="4585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EF-hand</a:t>
              </a:r>
            </a:p>
          </p:txBody>
        </p:sp>
        <p:sp>
          <p:nvSpPr>
            <p:cNvPr id="49177" name="Text Box 1049"/>
            <p:cNvSpPr txBox="1">
              <a:spLocks noChangeArrowheads="1"/>
            </p:cNvSpPr>
            <p:nvPr/>
          </p:nvSpPr>
          <p:spPr bwMode="auto">
            <a:xfrm>
              <a:off x="5899151" y="6065838"/>
              <a:ext cx="1140235" cy="4585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CaM-like</a:t>
              </a:r>
            </a:p>
          </p:txBody>
        </p:sp>
        <p:sp>
          <p:nvSpPr>
            <p:cNvPr id="27" name="Rectangle 1032">
              <a:extLst>
                <a:ext uri="{FF2B5EF4-FFF2-40B4-BE49-F238E27FC236}">
                  <a16:creationId xmlns:a16="http://schemas.microsoft.com/office/drawing/2014/main" id="{F72ADBA9-2137-AC4E-A5C1-653569220FBA}"/>
                </a:ext>
              </a:extLst>
            </p:cNvPr>
            <p:cNvSpPr>
              <a:spLocks noChangeAspect="1" noChangeArrowheads="1"/>
            </p:cNvSpPr>
            <p:nvPr/>
          </p:nvSpPr>
          <p:spPr bwMode="auto">
            <a:xfrm>
              <a:off x="3240035" y="6320996"/>
              <a:ext cx="1951038" cy="304800"/>
            </a:xfrm>
            <a:prstGeom prst="rect">
              <a:avLst/>
            </a:prstGeom>
            <a:gradFill rotWithShape="0">
              <a:gsLst>
                <a:gs pos="0">
                  <a:srgbClr val="008080"/>
                </a:gs>
                <a:gs pos="50000">
                  <a:srgbClr val="008080">
                    <a:gamma/>
                    <a:tint val="35686"/>
                    <a:invGamma/>
                  </a:srgbClr>
                </a:gs>
                <a:gs pos="100000">
                  <a:srgbClr val="00808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Rectangle 1038">
              <a:extLst>
                <a:ext uri="{FF2B5EF4-FFF2-40B4-BE49-F238E27FC236}">
                  <a16:creationId xmlns:a16="http://schemas.microsoft.com/office/drawing/2014/main" id="{7E2B850F-B10C-AE4F-A054-336049017095}"/>
                </a:ext>
              </a:extLst>
            </p:cNvPr>
            <p:cNvSpPr>
              <a:spLocks noChangeAspect="1" noChangeArrowheads="1"/>
            </p:cNvSpPr>
            <p:nvPr/>
          </p:nvSpPr>
          <p:spPr bwMode="auto">
            <a:xfrm>
              <a:off x="2122435" y="6320996"/>
              <a:ext cx="1117600" cy="304800"/>
            </a:xfrm>
            <a:prstGeom prst="rect">
              <a:avLst/>
            </a:prstGeom>
            <a:gradFill rotWithShape="0">
              <a:gsLst>
                <a:gs pos="0">
                  <a:srgbClr val="D5EBED">
                    <a:gamma/>
                    <a:shade val="62745"/>
                    <a:invGamma/>
                  </a:srgbClr>
                </a:gs>
                <a:gs pos="50000">
                  <a:srgbClr val="D5EBED"/>
                </a:gs>
                <a:gs pos="100000">
                  <a:srgbClr val="D5EBED">
                    <a:gamma/>
                    <a:shade val="62745"/>
                    <a:invGamma/>
                  </a:srgbClr>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Text Box 1040">
              <a:extLst>
                <a:ext uri="{FF2B5EF4-FFF2-40B4-BE49-F238E27FC236}">
                  <a16:creationId xmlns:a16="http://schemas.microsoft.com/office/drawing/2014/main" id="{9343F396-5A6E-6D43-B428-4D99A41239C3}"/>
                </a:ext>
              </a:extLst>
            </p:cNvPr>
            <p:cNvSpPr txBox="1">
              <a:spLocks noChangeArrowheads="1"/>
            </p:cNvSpPr>
            <p:nvPr/>
          </p:nvSpPr>
          <p:spPr bwMode="auto">
            <a:xfrm>
              <a:off x="2145548" y="6716284"/>
              <a:ext cx="2901396" cy="4585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dirty="0" err="1"/>
                <a:t>constitutively</a:t>
              </a:r>
              <a:r>
                <a:rPr lang="fr-FR" dirty="0"/>
                <a:t> active </a:t>
              </a:r>
              <a:r>
                <a:rPr lang="fr-FR" dirty="0" err="1"/>
                <a:t>CPKs</a:t>
              </a:r>
              <a:endParaRPr lang="fr-FR" dirty="0"/>
            </a:p>
          </p:txBody>
        </p:sp>
      </p:grpSp>
      <p:sp>
        <p:nvSpPr>
          <p:cNvPr id="5" name="Rectangle 4"/>
          <p:cNvSpPr/>
          <p:nvPr/>
        </p:nvSpPr>
        <p:spPr>
          <a:xfrm>
            <a:off x="2057400" y="536831"/>
            <a:ext cx="8489825"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Ca</a:t>
            </a:r>
            <a:r>
              <a:rPr lang="en-US" sz="2800" b="1" baseline="30000" dirty="0">
                <a:latin typeface="Arial" panose="020B0604020202020204" pitchFamily="34" charset="0"/>
                <a:cs typeface="Arial" panose="020B0604020202020204" pitchFamily="34" charset="0"/>
              </a:rPr>
              <a:t>2+ </a:t>
            </a:r>
            <a:r>
              <a:rPr lang="en-US" sz="2800" b="1" dirty="0">
                <a:latin typeface="Arial" panose="020B0604020202020204" pitchFamily="34" charset="0"/>
                <a:cs typeface="Arial" panose="020B0604020202020204" pitchFamily="34" charset="0"/>
              </a:rPr>
              <a:t>Sensor Protein Kinases in Nitrate Signaling </a:t>
            </a:r>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362200" y="3962400"/>
            <a:ext cx="7438381" cy="2356104"/>
          </a:xfrm>
          <a:prstGeom prst="rect">
            <a:avLst/>
          </a:prstGeom>
        </p:spPr>
      </p:pic>
      <p:pic>
        <p:nvPicPr>
          <p:cNvPr id="26" name="Picture 25"/>
          <p:cNvPicPr/>
          <p:nvPr/>
        </p:nvPicPr>
        <p:blipFill>
          <a:blip r:embed="rId4" cstate="print">
            <a:extLst>
              <a:ext uri="{28A0092B-C50C-407E-A947-70E740481C1C}">
                <a14:useLocalDpi xmlns:a14="http://schemas.microsoft.com/office/drawing/2010/main" val="0"/>
              </a:ext>
            </a:extLst>
          </a:blip>
          <a:stretch>
            <a:fillRect/>
          </a:stretch>
        </p:blipFill>
        <p:spPr>
          <a:xfrm>
            <a:off x="2057400" y="1399224"/>
            <a:ext cx="3048000" cy="2867977"/>
          </a:xfrm>
          <a:prstGeom prst="rect">
            <a:avLst/>
          </a:prstGeom>
        </p:spPr>
      </p:pic>
      <p:sp>
        <p:nvSpPr>
          <p:cNvPr id="4" name="TextBox 3"/>
          <p:cNvSpPr txBox="1"/>
          <p:nvPr/>
        </p:nvSpPr>
        <p:spPr>
          <a:xfrm>
            <a:off x="1905000" y="2650068"/>
            <a:ext cx="415498" cy="461665"/>
          </a:xfrm>
          <a:prstGeom prst="rect">
            <a:avLst/>
          </a:prstGeom>
          <a:noFill/>
        </p:spPr>
        <p:txBody>
          <a:bodyPr wrap="none" rtlCol="0">
            <a:spAutoFit/>
          </a:bodyPr>
          <a:lstStyle/>
          <a:p>
            <a:r>
              <a:rPr lang="en-US" sz="2400" dirty="0"/>
              <a:t>III</a:t>
            </a:r>
          </a:p>
        </p:txBody>
      </p:sp>
      <p:sp>
        <p:nvSpPr>
          <p:cNvPr id="3" name="TextBox 2">
            <a:extLst>
              <a:ext uri="{FF2B5EF4-FFF2-40B4-BE49-F238E27FC236}">
                <a16:creationId xmlns:a16="http://schemas.microsoft.com/office/drawing/2014/main" id="{8CBE347D-104E-C20A-8521-0C79D6E2829F}"/>
              </a:ext>
            </a:extLst>
          </p:cNvPr>
          <p:cNvSpPr txBox="1"/>
          <p:nvPr/>
        </p:nvSpPr>
        <p:spPr>
          <a:xfrm>
            <a:off x="9254333" y="6318504"/>
            <a:ext cx="2204450" cy="338554"/>
          </a:xfrm>
          <a:prstGeom prst="rect">
            <a:avLst/>
          </a:prstGeom>
          <a:noFill/>
        </p:spPr>
        <p:txBody>
          <a:bodyPr wrap="none" rtlCol="0">
            <a:spAutoFit/>
          </a:bodyPr>
          <a:lstStyle/>
          <a:p>
            <a:r>
              <a:rPr lang="en-US" sz="1600" i="1" dirty="0">
                <a:latin typeface="Arial"/>
                <a:cs typeface="Arial"/>
              </a:rPr>
              <a:t>Liu et al., Nature 2017</a:t>
            </a:r>
          </a:p>
        </p:txBody>
      </p:sp>
    </p:spTree>
    <p:extLst>
      <p:ext uri="{BB962C8B-B14F-4D97-AF65-F5344CB8AC3E}">
        <p14:creationId xmlns:p14="http://schemas.microsoft.com/office/powerpoint/2010/main" val="3471940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324235" y="4314644"/>
            <a:ext cx="1411706" cy="866274"/>
          </a:xfrm>
          <a:prstGeom prst="ellipse">
            <a:avLst/>
          </a:prstGeom>
          <a:solidFill>
            <a:srgbClr val="FFFF00"/>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NLP7</a:t>
            </a:r>
          </a:p>
        </p:txBody>
      </p:sp>
      <p:sp>
        <p:nvSpPr>
          <p:cNvPr id="6" name="Rectangle 5"/>
          <p:cNvSpPr/>
          <p:nvPr/>
        </p:nvSpPr>
        <p:spPr>
          <a:xfrm>
            <a:off x="5945153" y="5196960"/>
            <a:ext cx="2029326" cy="468243"/>
          </a:xfrm>
          <a:prstGeom prst="rect">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8" name="Straight Connector 7"/>
          <p:cNvCxnSpPr>
            <a:stCxn id="6" idx="3"/>
          </p:cNvCxnSpPr>
          <p:nvPr/>
        </p:nvCxnSpPr>
        <p:spPr>
          <a:xfrm flipV="1">
            <a:off x="7974479" y="5229045"/>
            <a:ext cx="2302042" cy="202036"/>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957390" y="5192309"/>
            <a:ext cx="3095747" cy="473242"/>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Arial" panose="020B0604020202020204" pitchFamily="34" charset="0"/>
                <a:cs typeface="Arial" panose="020B0604020202020204" pitchFamily="34" charset="0"/>
              </a:rPr>
              <a:t>Nitrate responsive gene</a:t>
            </a:r>
          </a:p>
        </p:txBody>
      </p:sp>
      <p:sp>
        <p:nvSpPr>
          <p:cNvPr id="12" name="TextBox 11"/>
          <p:cNvSpPr txBox="1"/>
          <p:nvPr/>
        </p:nvSpPr>
        <p:spPr>
          <a:xfrm>
            <a:off x="3405399" y="1161130"/>
            <a:ext cx="864339" cy="523220"/>
          </a:xfrm>
          <a:prstGeom prst="rect">
            <a:avLst/>
          </a:prstGeom>
          <a:noFill/>
        </p:spPr>
        <p:txBody>
          <a:bodyPr wrap="none" rtlCol="0">
            <a:spAutoFit/>
          </a:bodyPr>
          <a:lstStyle/>
          <a:p>
            <a:r>
              <a:rPr lang="en-US" sz="2800" b="1" dirty="0">
                <a:solidFill>
                  <a:srgbClr val="FF0000"/>
                </a:solidFill>
              </a:rPr>
              <a:t>NO</a:t>
            </a:r>
            <a:r>
              <a:rPr lang="en-US" sz="2800" b="1" baseline="-25000" dirty="0">
                <a:solidFill>
                  <a:srgbClr val="FF0000"/>
                </a:solidFill>
              </a:rPr>
              <a:t>3</a:t>
            </a:r>
            <a:r>
              <a:rPr lang="en-US" sz="2800" b="1" baseline="30000" dirty="0">
                <a:solidFill>
                  <a:srgbClr val="FF0000"/>
                </a:solidFill>
              </a:rPr>
              <a:t>-</a:t>
            </a:r>
          </a:p>
        </p:txBody>
      </p:sp>
      <p:cxnSp>
        <p:nvCxnSpPr>
          <p:cNvPr id="14" name="Straight Arrow Connector 13"/>
          <p:cNvCxnSpPr/>
          <p:nvPr/>
        </p:nvCxnSpPr>
        <p:spPr>
          <a:xfrm>
            <a:off x="3837568" y="3730856"/>
            <a:ext cx="150218" cy="3579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555763" y="4148200"/>
            <a:ext cx="2888624" cy="1010653"/>
          </a:xfrm>
          <a:prstGeom prst="ellipse">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CPK10,30,32</a:t>
            </a:r>
          </a:p>
        </p:txBody>
      </p:sp>
      <p:cxnSp>
        <p:nvCxnSpPr>
          <p:cNvPr id="19" name="Straight Arrow Connector 18"/>
          <p:cNvCxnSpPr/>
          <p:nvPr/>
        </p:nvCxnSpPr>
        <p:spPr>
          <a:xfrm>
            <a:off x="5160949" y="4669664"/>
            <a:ext cx="1079122" cy="10101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735898" y="4130159"/>
            <a:ext cx="975588" cy="923330"/>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NIR</a:t>
            </a:r>
          </a:p>
          <a:p>
            <a:r>
              <a:rPr lang="en-US" b="1" i="1" dirty="0">
                <a:latin typeface="Arial" panose="020B0604020202020204" pitchFamily="34" charset="0"/>
                <a:cs typeface="Arial" panose="020B0604020202020204" pitchFamily="34" charset="0"/>
              </a:rPr>
              <a:t>NIA1/2</a:t>
            </a:r>
          </a:p>
          <a:p>
            <a:r>
              <a:rPr lang="en-US" b="1" i="1" dirty="0">
                <a:latin typeface="Arial" panose="020B0604020202020204" pitchFamily="34" charset="0"/>
                <a:cs typeface="Arial" panose="020B0604020202020204" pitchFamily="34" charset="0"/>
              </a:rPr>
              <a:t>NRT2.1</a:t>
            </a:r>
          </a:p>
        </p:txBody>
      </p:sp>
      <p:sp>
        <p:nvSpPr>
          <p:cNvPr id="20" name="Rectangle 19"/>
          <p:cNvSpPr/>
          <p:nvPr/>
        </p:nvSpPr>
        <p:spPr>
          <a:xfrm>
            <a:off x="6505580" y="5190335"/>
            <a:ext cx="914400" cy="453131"/>
          </a:xfrm>
          <a:prstGeom prst="rect">
            <a:avLst/>
          </a:prstGeom>
          <a:solidFill>
            <a:schemeClr val="accent3">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tx1"/>
                </a:solidFill>
                <a:latin typeface="Arial" panose="020B0604020202020204" pitchFamily="34" charset="0"/>
                <a:cs typeface="Arial" panose="020B0604020202020204" pitchFamily="34" charset="0"/>
              </a:rPr>
              <a:t>NRE</a:t>
            </a:r>
          </a:p>
        </p:txBody>
      </p:sp>
      <p:sp>
        <p:nvSpPr>
          <p:cNvPr id="7" name="TextBox 6"/>
          <p:cNvSpPr txBox="1"/>
          <p:nvPr/>
        </p:nvSpPr>
        <p:spPr>
          <a:xfrm>
            <a:off x="3151659" y="1927381"/>
            <a:ext cx="1672253"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Sensors ?</a:t>
            </a:r>
          </a:p>
        </p:txBody>
      </p:sp>
      <p:sp>
        <p:nvSpPr>
          <p:cNvPr id="11" name="TextBox 10"/>
          <p:cNvSpPr txBox="1"/>
          <p:nvPr/>
        </p:nvSpPr>
        <p:spPr>
          <a:xfrm>
            <a:off x="3456695" y="3239817"/>
            <a:ext cx="813043"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Ca</a:t>
            </a:r>
            <a:r>
              <a:rPr lang="en-US" sz="2400" b="1" baseline="30000" dirty="0">
                <a:latin typeface="Arial" panose="020B0604020202020204" pitchFamily="34" charset="0"/>
                <a:cs typeface="Arial" panose="020B0604020202020204" pitchFamily="34" charset="0"/>
              </a:rPr>
              <a:t>2+</a:t>
            </a:r>
          </a:p>
        </p:txBody>
      </p:sp>
      <p:cxnSp>
        <p:nvCxnSpPr>
          <p:cNvPr id="31" name="Straight Arrow Connector 30"/>
          <p:cNvCxnSpPr>
            <a:cxnSpLocks/>
          </p:cNvCxnSpPr>
          <p:nvPr/>
        </p:nvCxnSpPr>
        <p:spPr>
          <a:xfrm>
            <a:off x="3801766" y="2448398"/>
            <a:ext cx="35802" cy="80636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835420" y="5906814"/>
            <a:ext cx="3801041"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NRE</a:t>
            </a:r>
            <a:r>
              <a:rPr lang="en-US" b="1" dirty="0">
                <a:latin typeface="Arial" panose="020B0604020202020204" pitchFamily="34" charset="0"/>
                <a:cs typeface="Arial" panose="020B0604020202020204" pitchFamily="34" charset="0"/>
              </a:rPr>
              <a:t>: Nitrate Response Elements</a:t>
            </a:r>
          </a:p>
        </p:txBody>
      </p:sp>
      <p:cxnSp>
        <p:nvCxnSpPr>
          <p:cNvPr id="32" name="Straight Arrow Connector 31"/>
          <p:cNvCxnSpPr>
            <a:cxnSpLocks/>
          </p:cNvCxnSpPr>
          <p:nvPr/>
        </p:nvCxnSpPr>
        <p:spPr>
          <a:xfrm>
            <a:off x="3765957" y="1632331"/>
            <a:ext cx="35809" cy="4205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7F757C1D-E1C3-E44F-B15F-397723C2D1E1}"/>
              </a:ext>
            </a:extLst>
          </p:cNvPr>
          <p:cNvSpPr/>
          <p:nvPr/>
        </p:nvSpPr>
        <p:spPr>
          <a:xfrm>
            <a:off x="6075980" y="4208094"/>
            <a:ext cx="496510" cy="433089"/>
          </a:xfrm>
          <a:prstGeom prst="ellips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anose="020B0604020202020204" pitchFamily="34" charset="0"/>
                <a:cs typeface="Arial" panose="020B0604020202020204" pitchFamily="34" charset="0"/>
              </a:rPr>
              <a:t>P</a:t>
            </a:r>
          </a:p>
        </p:txBody>
      </p:sp>
      <p:sp>
        <p:nvSpPr>
          <p:cNvPr id="4" name="TextBox 3">
            <a:extLst>
              <a:ext uri="{FF2B5EF4-FFF2-40B4-BE49-F238E27FC236}">
                <a16:creationId xmlns:a16="http://schemas.microsoft.com/office/drawing/2014/main" id="{9A4970B1-0AC4-B940-B991-7FBDCDBE4833}"/>
              </a:ext>
            </a:extLst>
          </p:cNvPr>
          <p:cNvSpPr txBox="1"/>
          <p:nvPr/>
        </p:nvSpPr>
        <p:spPr>
          <a:xfrm>
            <a:off x="5877194" y="2563794"/>
            <a:ext cx="5158785" cy="1323439"/>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CPK nuclear entry &amp; activation</a:t>
            </a:r>
          </a:p>
          <a:p>
            <a:r>
              <a:rPr lang="en-US" sz="2000" dirty="0">
                <a:latin typeface="Arial" panose="020B0604020202020204" pitchFamily="34" charset="0"/>
                <a:cs typeface="Arial" panose="020B0604020202020204" pitchFamily="34" charset="0"/>
              </a:rPr>
              <a:t>Inducible </a:t>
            </a:r>
            <a:r>
              <a:rPr lang="en-US" sz="2000" i="1" dirty="0">
                <a:latin typeface="Arial" panose="020B0604020202020204" pitchFamily="34" charset="0"/>
                <a:cs typeface="Arial" panose="020B0604020202020204" pitchFamily="34" charset="0"/>
              </a:rPr>
              <a:t>cpk10,30,32</a:t>
            </a:r>
            <a:r>
              <a:rPr lang="en-US" sz="2000" dirty="0">
                <a:latin typeface="Arial" panose="020B0604020202020204" pitchFamily="34" charset="0"/>
                <a:cs typeface="Arial" panose="020B0604020202020204" pitchFamily="34" charset="0"/>
              </a:rPr>
              <a:t> triple mutant</a:t>
            </a:r>
          </a:p>
          <a:p>
            <a:r>
              <a:rPr lang="en-US" sz="2000" dirty="0">
                <a:latin typeface="Arial" panose="020B0604020202020204" pitchFamily="34" charset="0"/>
                <a:cs typeface="Arial" panose="020B0604020202020204" pitchFamily="34" charset="0"/>
              </a:rPr>
              <a:t>p-NLP7 phosphorylation &amp; nuclear retention</a:t>
            </a:r>
          </a:p>
          <a:p>
            <a:r>
              <a:rPr lang="en-US" sz="2000" dirty="0">
                <a:latin typeface="Arial" panose="020B0604020202020204" pitchFamily="34" charset="0"/>
                <a:cs typeface="Arial" panose="020B0604020202020204" pitchFamily="34" charset="0"/>
              </a:rPr>
              <a:t>Transcription activation</a:t>
            </a:r>
          </a:p>
        </p:txBody>
      </p:sp>
      <p:sp>
        <p:nvSpPr>
          <p:cNvPr id="21" name="TextBox 20">
            <a:extLst>
              <a:ext uri="{FF2B5EF4-FFF2-40B4-BE49-F238E27FC236}">
                <a16:creationId xmlns:a16="http://schemas.microsoft.com/office/drawing/2014/main" id="{1C8EF223-9691-0940-BB38-04A406DBE0D7}"/>
              </a:ext>
            </a:extLst>
          </p:cNvPr>
          <p:cNvSpPr txBox="1"/>
          <p:nvPr/>
        </p:nvSpPr>
        <p:spPr>
          <a:xfrm>
            <a:off x="1086472" y="443649"/>
            <a:ext cx="10288880"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NO</a:t>
            </a:r>
            <a:r>
              <a:rPr lang="en-US" sz="2800" b="1" baseline="-25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US" sz="28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a:t>
            </a:r>
            <a:r>
              <a:rPr lang="en-US" sz="28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-CPK-NLP7 Relay in Nitrate Signaling</a:t>
            </a:r>
          </a:p>
          <a:p>
            <a:pPr algn="ctr"/>
            <a:endPar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8BCBC77-3D13-CB6F-0E3E-5AEB7B92A171}"/>
              </a:ext>
            </a:extLst>
          </p:cNvPr>
          <p:cNvSpPr txBox="1"/>
          <p:nvPr/>
        </p:nvSpPr>
        <p:spPr>
          <a:xfrm>
            <a:off x="4816551" y="1915382"/>
            <a:ext cx="2919389"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CHL1-independent</a:t>
            </a:r>
          </a:p>
        </p:txBody>
      </p:sp>
      <p:sp>
        <p:nvSpPr>
          <p:cNvPr id="15" name="TextBox 14">
            <a:extLst>
              <a:ext uri="{FF2B5EF4-FFF2-40B4-BE49-F238E27FC236}">
                <a16:creationId xmlns:a16="http://schemas.microsoft.com/office/drawing/2014/main" id="{F8021542-C873-365F-99C3-EA8351690D28}"/>
              </a:ext>
            </a:extLst>
          </p:cNvPr>
          <p:cNvSpPr txBox="1"/>
          <p:nvPr/>
        </p:nvSpPr>
        <p:spPr>
          <a:xfrm>
            <a:off x="1458580" y="2558069"/>
            <a:ext cx="1622560" cy="461665"/>
          </a:xfrm>
          <a:prstGeom prst="rect">
            <a:avLst/>
          </a:prstGeom>
          <a:noFill/>
        </p:spPr>
        <p:txBody>
          <a:bodyPr wrap="none" rtlCol="0">
            <a:spAutoFit/>
          </a:bodyPr>
          <a:lstStyle/>
          <a:p>
            <a:r>
              <a:rPr lang="en-US" sz="2400" b="1" dirty="0">
                <a:solidFill>
                  <a:srgbClr val="92D050"/>
                </a:solidFill>
                <a:latin typeface="Arial" panose="020B0604020202020204" pitchFamily="34" charset="0"/>
                <a:cs typeface="Arial" panose="020B0604020202020204" pitchFamily="34" charset="0"/>
              </a:rPr>
              <a:t>GCaMP6s</a:t>
            </a:r>
          </a:p>
        </p:txBody>
      </p:sp>
      <p:pic>
        <p:nvPicPr>
          <p:cNvPr id="17" name="Picture 2" descr="Fiber Photometry: A guide for choosing fluorescent biosensors | Amuza Inc">
            <a:extLst>
              <a:ext uri="{FF2B5EF4-FFF2-40B4-BE49-F238E27FC236}">
                <a16:creationId xmlns:a16="http://schemas.microsoft.com/office/drawing/2014/main" id="{1E2C44FD-F674-722D-2D0C-4AA6546CC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847" y="2945403"/>
            <a:ext cx="2821023" cy="113612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BC26C04-DE73-B667-0B13-C97DA3146512}"/>
              </a:ext>
            </a:extLst>
          </p:cNvPr>
          <p:cNvSpPr txBox="1"/>
          <p:nvPr/>
        </p:nvSpPr>
        <p:spPr>
          <a:xfrm>
            <a:off x="1224299" y="4238027"/>
            <a:ext cx="1399742" cy="830997"/>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    Ca</a:t>
            </a:r>
            <a:r>
              <a:rPr lang="en-US" sz="2400" b="1" baseline="30000" dirty="0">
                <a:latin typeface="Arial" panose="020B0604020202020204" pitchFamily="34" charset="0"/>
                <a:cs typeface="Arial" panose="020B0604020202020204" pitchFamily="34" charset="0"/>
              </a:rPr>
              <a:t>2+</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Sensors</a:t>
            </a:r>
          </a:p>
        </p:txBody>
      </p:sp>
    </p:spTree>
    <p:extLst>
      <p:ext uri="{BB962C8B-B14F-4D97-AF65-F5344CB8AC3E}">
        <p14:creationId xmlns:p14="http://schemas.microsoft.com/office/powerpoint/2010/main" val="2099996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32088" y="954304"/>
            <a:ext cx="4878512" cy="5675096"/>
          </a:xfrm>
          <a:prstGeom prst="rect">
            <a:avLst/>
          </a:prstGeom>
        </p:spPr>
      </p:pic>
      <p:sp>
        <p:nvSpPr>
          <p:cNvPr id="4" name="TextBox 3"/>
          <p:cNvSpPr txBox="1"/>
          <p:nvPr/>
        </p:nvSpPr>
        <p:spPr>
          <a:xfrm>
            <a:off x="2718081" y="431084"/>
            <a:ext cx="7106369"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The Nitrate-CPK-NLP Signaling Network </a:t>
            </a:r>
          </a:p>
        </p:txBody>
      </p:sp>
      <p:sp>
        <p:nvSpPr>
          <p:cNvPr id="6" name="TextBox 5"/>
          <p:cNvSpPr txBox="1"/>
          <p:nvPr/>
        </p:nvSpPr>
        <p:spPr>
          <a:xfrm>
            <a:off x="9152965" y="6325927"/>
            <a:ext cx="2204450" cy="338554"/>
          </a:xfrm>
          <a:prstGeom prst="rect">
            <a:avLst/>
          </a:prstGeom>
          <a:noFill/>
        </p:spPr>
        <p:txBody>
          <a:bodyPr wrap="none" rtlCol="0">
            <a:spAutoFit/>
          </a:bodyPr>
          <a:lstStyle/>
          <a:p>
            <a:r>
              <a:rPr lang="en-US" sz="1600" i="1" dirty="0">
                <a:latin typeface="Arial"/>
                <a:cs typeface="Arial"/>
              </a:rPr>
              <a:t>Liu et al., Nature 2017</a:t>
            </a:r>
          </a:p>
        </p:txBody>
      </p:sp>
      <p:sp>
        <p:nvSpPr>
          <p:cNvPr id="2" name="TextBox 1">
            <a:extLst>
              <a:ext uri="{FF2B5EF4-FFF2-40B4-BE49-F238E27FC236}">
                <a16:creationId xmlns:a16="http://schemas.microsoft.com/office/drawing/2014/main" id="{54D73CA1-383C-4DD6-D49F-0ABA84EE05E5}"/>
              </a:ext>
            </a:extLst>
          </p:cNvPr>
          <p:cNvSpPr txBox="1"/>
          <p:nvPr/>
        </p:nvSpPr>
        <p:spPr>
          <a:xfrm>
            <a:off x="6078744" y="2070847"/>
            <a:ext cx="434734"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5182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8904</TotalTime>
  <Words>1512</Words>
  <Application>Microsoft Macintosh PowerPoint</Application>
  <PresentationFormat>Widescreen</PresentationFormat>
  <Paragraphs>434</Paragraphs>
  <Slides>39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Symbol</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Odiel Liu</dc:creator>
  <cp:lastModifiedBy>Sheen, Jen</cp:lastModifiedBy>
  <cp:revision>167</cp:revision>
  <dcterms:created xsi:type="dcterms:W3CDTF">2022-09-05T06:28:03Z</dcterms:created>
  <dcterms:modified xsi:type="dcterms:W3CDTF">2024-04-07T03:19:07Z</dcterms:modified>
</cp:coreProperties>
</file>